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4"/>
  </p:sldMasterIdLst>
  <p:notesMasterIdLst>
    <p:notesMasterId r:id="rId27"/>
  </p:notesMasterIdLst>
  <p:sldIdLst>
    <p:sldId id="446" r:id="rId5"/>
    <p:sldId id="432" r:id="rId6"/>
    <p:sldId id="450" r:id="rId7"/>
    <p:sldId id="451" r:id="rId8"/>
    <p:sldId id="452" r:id="rId9"/>
    <p:sldId id="453" r:id="rId10"/>
    <p:sldId id="454" r:id="rId11"/>
    <p:sldId id="449" r:id="rId12"/>
    <p:sldId id="296" r:id="rId13"/>
    <p:sldId id="345" r:id="rId14"/>
    <p:sldId id="346" r:id="rId15"/>
    <p:sldId id="347" r:id="rId16"/>
    <p:sldId id="348" r:id="rId17"/>
    <p:sldId id="350" r:id="rId18"/>
    <p:sldId id="352" r:id="rId19"/>
    <p:sldId id="354" r:id="rId20"/>
    <p:sldId id="355" r:id="rId21"/>
    <p:sldId id="356" r:id="rId22"/>
    <p:sldId id="357" r:id="rId23"/>
    <p:sldId id="358" r:id="rId24"/>
    <p:sldId id="359" r:id="rId25"/>
    <p:sldId id="270" r:id="rId26"/>
  </p:sldIdLst>
  <p:sldSz cx="9144000" cy="5143500" type="screen16x9"/>
  <p:notesSz cx="6858000" cy="9144000"/>
  <p:embeddedFontLst>
    <p:embeddedFont>
      <p:font typeface="Arial Narrow" panose="020B0606020202030204" pitchFamily="34" charset="0"/>
      <p:regular r:id="rId28"/>
      <p:bold r:id="rId29"/>
      <p:italic r:id="rId30"/>
      <p:boldItalic r:id="rId31"/>
    </p:embeddedFont>
    <p:embeddedFont>
      <p:font typeface="Century Gothic" panose="020B0502020202020204" pitchFamily="34" charset="0"/>
      <p:regular r:id="rId32"/>
      <p:bold r:id="rId33"/>
      <p:italic r:id="rId34"/>
      <p:boldItalic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15" roundtripDataSignature="AMtx7mgDeO90I8HBaw4//EzmFDUXWtYA0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77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117" Type="http://schemas.openxmlformats.org/officeDocument/2006/relationships/viewProps" Target="viewProps.xml"/><Relationship Id="rId21" Type="http://schemas.openxmlformats.org/officeDocument/2006/relationships/slide" Target="slides/slide17.xml"/><Relationship Id="rId34" Type="http://schemas.openxmlformats.org/officeDocument/2006/relationships/font" Target="fonts/font7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6.fntdata"/><Relationship Id="rId116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2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5.fntdata"/><Relationship Id="rId115" Type="http://customschemas.google.com/relationships/presentationmetadata" Target="meta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font" Target="fonts/font1.fntdata"/><Relationship Id="rId119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4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118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" name="Google Shape;5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64231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271013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933175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649425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562254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205222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003157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498668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1a3cd0d61f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g11a3cd0d61f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_1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g109ffa863cd_0_28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D4EC5463-B062-47A7-BE31-A8E7E64D8430}" type="datetime1">
              <a:rPr lang="pt-BR" smtClean="0"/>
              <a:pPr/>
              <a:t>18/04/2024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g109ffa863cd_0_28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g109ffa863cd_0_24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3" name="Google Shape;23;g109ffa863cd_0_24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g109ffa863cd_0_2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g109ffa863cd_0_25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g109ffa863cd_0_25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g109ffa863cd_0_25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g109ffa863cd_0_263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5" name="Google Shape;35;g109ffa863cd_0_263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g109ffa863cd_0_26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g109ffa863cd_0_267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9" name="Google Shape;39;g109ffa863cd_0_26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109ffa863cd_0_27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g109ffa863cd_0_270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g109ffa863cd_0_270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g109ffa863cd_0_270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g109ffa863cd_0_27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109ffa863cd_0_276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g109ffa863cd_0_27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109ffa863cd_0_279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g109ffa863cd_0_279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g109ffa863cd_0_27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109ffa863cd_0_2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g109ffa863cd_0_24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8" name="Google Shape;8;g109ffa863cd_0_240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8127425" y="119987"/>
            <a:ext cx="851525" cy="3314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g109ffa863cd_0_24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3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5.pn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0.jpeg"/><Relationship Id="rId4" Type="http://schemas.openxmlformats.org/officeDocument/2006/relationships/image" Target="../media/image39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3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ângulo 13">
            <a:extLst>
              <a:ext uri="{FF2B5EF4-FFF2-40B4-BE49-F238E27FC236}">
                <a16:creationId xmlns:a16="http://schemas.microsoft.com/office/drawing/2014/main" id="{F26FE383-15BF-3792-C21D-B644B814F0BE}"/>
              </a:ext>
            </a:extLst>
          </p:cNvPr>
          <p:cNvSpPr/>
          <p:nvPr/>
        </p:nvSpPr>
        <p:spPr>
          <a:xfrm>
            <a:off x="0" y="0"/>
            <a:ext cx="9144000" cy="514345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7" name="Google Shape;57;p2"/>
          <p:cNvSpPr txBox="1"/>
          <p:nvPr/>
        </p:nvSpPr>
        <p:spPr>
          <a:xfrm>
            <a:off x="490382" y="2876867"/>
            <a:ext cx="676170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1" dirty="0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Prof. Dr. Diego Renan Bruno</a:t>
            </a:r>
            <a:endParaRPr sz="1600" b="0" i="0" u="none" strike="noStrike" cap="none" dirty="0">
              <a:solidFill>
                <a:srgbClr val="00B0F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Education Tech Lead </a:t>
            </a:r>
            <a:r>
              <a:rPr lang="en-US" sz="1600" b="0" i="0" u="none" strike="noStrike" cap="none" dirty="0" err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na</a:t>
            </a:r>
            <a:r>
              <a:rPr lang="en-US" sz="16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DIO</a:t>
            </a:r>
            <a:br>
              <a:rPr lang="en-US" sz="16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600" dirty="0" err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Doutor</a:t>
            </a:r>
            <a:r>
              <a:rPr lang="en-US" sz="16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em</a:t>
            </a:r>
            <a:r>
              <a:rPr lang="en-US" sz="16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Robótica e </a:t>
            </a:r>
            <a:r>
              <a:rPr lang="en-US" sz="1600" i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Machine Learning </a:t>
            </a:r>
            <a:r>
              <a:rPr lang="en-US" sz="1600" dirty="0" err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pelo</a:t>
            </a:r>
            <a:r>
              <a:rPr lang="en-US" sz="16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ICMC-USP</a:t>
            </a:r>
            <a:endParaRPr sz="1600" b="0" i="0" u="none" strike="noStrike" cap="none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2400" b="1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58;p2"/>
          <p:cNvSpPr txBox="1"/>
          <p:nvPr/>
        </p:nvSpPr>
        <p:spPr>
          <a:xfrm>
            <a:off x="490382" y="581378"/>
            <a:ext cx="8723582" cy="2114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600" b="1" dirty="0">
                <a:solidFill>
                  <a:srgbClr val="48F048"/>
                </a:solidFill>
                <a:latin typeface="Century Gothic" pitchFamily="34" charset="0"/>
                <a:ea typeface="Century Gothic"/>
                <a:cs typeface="Century Gothic"/>
                <a:sym typeface="Century Gothic"/>
              </a:rPr>
              <a:t>Machine Learning 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600" b="1" dirty="0">
                <a:solidFill>
                  <a:srgbClr val="48F048"/>
                </a:solidFill>
                <a:latin typeface="Century Gothic" pitchFamily="34" charset="0"/>
                <a:ea typeface="Century Gothic"/>
                <a:cs typeface="Century Gothic"/>
                <a:sym typeface="Century Gothic"/>
              </a:rPr>
              <a:t>               X 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600" b="1" dirty="0" err="1">
                <a:solidFill>
                  <a:srgbClr val="48F048"/>
                </a:solidFill>
                <a:latin typeface="Century Gothic" pitchFamily="34" charset="0"/>
                <a:ea typeface="Century Gothic"/>
                <a:cs typeface="Century Gothic"/>
                <a:sym typeface="Century Gothic"/>
              </a:rPr>
              <a:t>Inteligência</a:t>
            </a:r>
            <a:r>
              <a:rPr lang="en-US" sz="3600" b="1" dirty="0">
                <a:solidFill>
                  <a:srgbClr val="48F048"/>
                </a:solidFill>
                <a:latin typeface="Century Gothic" pitchFamily="34" charset="0"/>
                <a:ea typeface="Century Gothic"/>
                <a:cs typeface="Century Gothic"/>
                <a:sym typeface="Century Gothic"/>
              </a:rPr>
              <a:t> Artificial</a:t>
            </a:r>
          </a:p>
        </p:txBody>
      </p:sp>
      <p:sp>
        <p:nvSpPr>
          <p:cNvPr id="59" name="Google Shape;59;p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1</a:t>
            </a:fld>
            <a:r>
              <a:rPr lang="en-US"/>
              <a:t>]</a:t>
            </a:r>
            <a:endParaRPr/>
          </a:p>
        </p:txBody>
      </p:sp>
      <p:pic>
        <p:nvPicPr>
          <p:cNvPr id="17" name="Picture 4" descr="OpenCV – Wikipédia, a enciclopédia livre">
            <a:extLst>
              <a:ext uri="{FF2B5EF4-FFF2-40B4-BE49-F238E27FC236}">
                <a16:creationId xmlns:a16="http://schemas.microsoft.com/office/drawing/2014/main" id="{F8DA768E-C788-0F15-556B-1197172AFB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5135" y="4204105"/>
            <a:ext cx="734567" cy="904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6" descr="TensorFlow Logo PNG Vector (SVG) Free Download">
            <a:extLst>
              <a:ext uri="{FF2B5EF4-FFF2-40B4-BE49-F238E27FC236}">
                <a16:creationId xmlns:a16="http://schemas.microsoft.com/office/drawing/2014/main" id="{54567830-385B-C6D6-0454-F9641D2732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0442" y="4167664"/>
            <a:ext cx="833302" cy="892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8" descr="Inception v3 - Thambi Chat Bots Platform">
            <a:extLst>
              <a:ext uri="{FF2B5EF4-FFF2-40B4-BE49-F238E27FC236}">
                <a16:creationId xmlns:a16="http://schemas.microsoft.com/office/drawing/2014/main" id="{539FDA08-8AEA-B8C6-6D78-1542F96B70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3200" y="4279775"/>
            <a:ext cx="828927" cy="828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2">
            <a:extLst>
              <a:ext uri="{FF2B5EF4-FFF2-40B4-BE49-F238E27FC236}">
                <a16:creationId xmlns:a16="http://schemas.microsoft.com/office/drawing/2014/main" id="{316198E6-4567-EA83-1EB6-A31B9219D16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2052" name="Picture 4" descr="google colab neural network for Sale OFF 60%">
            <a:extLst>
              <a:ext uri="{FF2B5EF4-FFF2-40B4-BE49-F238E27FC236}">
                <a16:creationId xmlns:a16="http://schemas.microsoft.com/office/drawing/2014/main" id="{6AAE8D76-4B9F-9E70-D00E-507C6659B9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245" y="4081744"/>
            <a:ext cx="1177095" cy="1177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>
            <a:extLst>
              <a:ext uri="{FF2B5EF4-FFF2-40B4-BE49-F238E27FC236}">
                <a16:creationId xmlns:a16="http://schemas.microsoft.com/office/drawing/2014/main" id="{EACFCF6E-EC17-27D8-8846-DD576FC150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8429" y="129906"/>
            <a:ext cx="1195571" cy="463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B9AEFC20-1325-35C7-CAEE-490008F988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8446" y="4295666"/>
            <a:ext cx="1482224" cy="574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Inteligência artificial - ícones de computador grátis">
            <a:extLst>
              <a:ext uri="{FF2B5EF4-FFF2-40B4-BE49-F238E27FC236}">
                <a16:creationId xmlns:a16="http://schemas.microsoft.com/office/drawing/2014/main" id="{AC237831-CB52-63A9-93D2-8D19E3EA9F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7856" y="912824"/>
            <a:ext cx="3134522" cy="3134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52723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3179" y="349534"/>
            <a:ext cx="7872410" cy="549038"/>
          </a:xfrm>
        </p:spPr>
        <p:txBody>
          <a:bodyPr>
            <a:normAutofit fontScale="90000"/>
          </a:bodyPr>
          <a:lstStyle/>
          <a:p>
            <a:pPr algn="l"/>
            <a:br>
              <a:rPr lang="pt-BR" sz="3800" b="1" dirty="0">
                <a:latin typeface="Arial Narrow" pitchFamily="34" charset="0"/>
              </a:rPr>
            </a:br>
            <a:r>
              <a:rPr lang="pt-BR" sz="3600" dirty="0">
                <a:latin typeface="Arial Narrow" pitchFamily="34" charset="0"/>
              </a:rPr>
              <a:t>Reconhecer o tipo da carne</a:t>
            </a:r>
            <a:br>
              <a:rPr lang="pt-BR" sz="3600" dirty="0">
                <a:latin typeface="Arial Narrow" pitchFamily="34" charset="0"/>
              </a:rPr>
            </a:br>
            <a:r>
              <a:rPr lang="pt-BR" sz="3600" dirty="0">
                <a:latin typeface="Arial Narrow" pitchFamily="34" charset="0"/>
              </a:rPr>
              <a:t>Grandes valores  </a:t>
            </a:r>
            <a:endParaRPr lang="pt-BR" sz="3600" dirty="0">
              <a:solidFill>
                <a:srgbClr val="FF0000"/>
              </a:solidFill>
              <a:latin typeface="Arial Narrow" pitchFamily="34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81844" y="1607338"/>
            <a:ext cx="8504957" cy="2987285"/>
          </a:xfrm>
        </p:spPr>
        <p:txBody>
          <a:bodyPr>
            <a:normAutofit/>
          </a:bodyPr>
          <a:lstStyle/>
          <a:p>
            <a:pPr>
              <a:buNone/>
            </a:pPr>
            <a:endParaRPr lang="pt-BR" sz="2400" dirty="0">
              <a:latin typeface="Arial Narrow" pitchFamily="34" charset="0"/>
            </a:endParaRPr>
          </a:p>
          <a:p>
            <a:endParaRPr lang="pt-BR" sz="2400" dirty="0">
              <a:latin typeface="Arial Narrow" pitchFamily="34" charset="0"/>
            </a:endParaRPr>
          </a:p>
          <a:p>
            <a:pPr>
              <a:buNone/>
            </a:pPr>
            <a:br>
              <a:rPr lang="pt-BR" dirty="0"/>
            </a:b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10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750" y="2787774"/>
            <a:ext cx="8620501" cy="19702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41" name="Picture 5" descr="Resultado de imagem para vaca 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6677" y="897564"/>
            <a:ext cx="2843808" cy="2132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Google Shape;58;p2"/>
          <p:cNvSpPr txBox="1"/>
          <p:nvPr/>
        </p:nvSpPr>
        <p:spPr>
          <a:xfrm>
            <a:off x="277090" y="289560"/>
            <a:ext cx="8224009" cy="1645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Problemas de IA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6559246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31677" y="437462"/>
            <a:ext cx="7872410" cy="549038"/>
          </a:xfrm>
        </p:spPr>
        <p:txBody>
          <a:bodyPr>
            <a:noAutofit/>
          </a:bodyPr>
          <a:lstStyle/>
          <a:p>
            <a:pPr algn="l"/>
            <a:br>
              <a:rPr lang="pt-BR" sz="2800" b="1" dirty="0">
                <a:latin typeface="Arial Narrow" pitchFamily="34" charset="0"/>
              </a:rPr>
            </a:br>
            <a:r>
              <a:rPr lang="pt-BR" sz="2800" dirty="0">
                <a:latin typeface="Arial Narrow" pitchFamily="34" charset="0"/>
              </a:rPr>
              <a:t>Algo parecido já é feito...</a:t>
            </a:r>
            <a:endParaRPr lang="pt-BR" sz="2800" dirty="0">
              <a:solidFill>
                <a:srgbClr val="FF0000"/>
              </a:solidFill>
              <a:latin typeface="Arial Narrow" pitchFamily="34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81844" y="1607338"/>
            <a:ext cx="8504957" cy="2987285"/>
          </a:xfrm>
        </p:spPr>
        <p:txBody>
          <a:bodyPr>
            <a:normAutofit/>
          </a:bodyPr>
          <a:lstStyle/>
          <a:p>
            <a:pPr>
              <a:buNone/>
            </a:pPr>
            <a:endParaRPr lang="pt-BR" sz="2400" dirty="0">
              <a:latin typeface="Arial Narrow" pitchFamily="34" charset="0"/>
            </a:endParaRPr>
          </a:p>
          <a:p>
            <a:endParaRPr lang="pt-BR" sz="2400" dirty="0">
              <a:latin typeface="Arial Narrow" pitchFamily="34" charset="0"/>
            </a:endParaRPr>
          </a:p>
          <a:p>
            <a:pPr>
              <a:buNone/>
            </a:pPr>
            <a:br>
              <a:rPr lang="pt-BR" dirty="0"/>
            </a:b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11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6386" name="Picture 2" descr="Imagem relacionad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22547"/>
            <a:ext cx="4566486" cy="2916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 descr="Resultado de imagem para verificando garrafas na linha de produca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2956505"/>
            <a:ext cx="4684238" cy="1976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 descr="Resultado de imagem para big data 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807752"/>
            <a:ext cx="2792332" cy="1811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Google Shape;58;p2"/>
          <p:cNvSpPr txBox="1"/>
          <p:nvPr/>
        </p:nvSpPr>
        <p:spPr>
          <a:xfrm>
            <a:off x="277090" y="289560"/>
            <a:ext cx="8224009" cy="1645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Problemas de IA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5014170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06277" y="466249"/>
            <a:ext cx="7872410" cy="549038"/>
          </a:xfrm>
        </p:spPr>
        <p:txBody>
          <a:bodyPr>
            <a:noAutofit/>
          </a:bodyPr>
          <a:lstStyle/>
          <a:p>
            <a:pPr algn="l"/>
            <a:br>
              <a:rPr lang="pt-BR" sz="2800" b="1" dirty="0">
                <a:latin typeface="Arial Narrow" pitchFamily="34" charset="0"/>
              </a:rPr>
            </a:br>
            <a:r>
              <a:rPr lang="pt-BR" sz="2800" dirty="0">
                <a:latin typeface="Arial Narrow" pitchFamily="34" charset="0"/>
              </a:rPr>
              <a:t>Análise de grandes volumes de dados...</a:t>
            </a:r>
            <a:endParaRPr lang="pt-BR" sz="2800" dirty="0">
              <a:solidFill>
                <a:srgbClr val="FF0000"/>
              </a:solidFill>
              <a:latin typeface="Arial Narrow" pitchFamily="34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81844" y="1607338"/>
            <a:ext cx="8504957" cy="2987285"/>
          </a:xfrm>
        </p:spPr>
        <p:txBody>
          <a:bodyPr>
            <a:normAutofit/>
          </a:bodyPr>
          <a:lstStyle/>
          <a:p>
            <a:pPr>
              <a:buNone/>
            </a:pPr>
            <a:endParaRPr lang="pt-BR" sz="2400" dirty="0">
              <a:latin typeface="Arial Narrow" pitchFamily="34" charset="0"/>
            </a:endParaRPr>
          </a:p>
          <a:p>
            <a:endParaRPr lang="pt-BR" sz="2400" dirty="0">
              <a:latin typeface="Arial Narrow" pitchFamily="34" charset="0"/>
            </a:endParaRPr>
          </a:p>
          <a:p>
            <a:pPr>
              <a:buNone/>
            </a:pPr>
            <a:br>
              <a:rPr lang="pt-BR" dirty="0"/>
            </a:b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12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7410" name="Picture 2" descr="Resultado de imagem para john deer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15666"/>
            <a:ext cx="4120752" cy="2060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2" name="Picture 4" descr="Imagem relacionad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1788490"/>
            <a:ext cx="4860032" cy="2114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aixaDeTexto 6"/>
          <p:cNvSpPr txBox="1"/>
          <p:nvPr/>
        </p:nvSpPr>
        <p:spPr>
          <a:xfrm>
            <a:off x="917576" y="3903218"/>
            <a:ext cx="69667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latin typeface="Arial Narrow" pitchFamily="34" charset="0"/>
              </a:rPr>
              <a:t>        Lavoura                            Bancos </a:t>
            </a:r>
          </a:p>
        </p:txBody>
      </p:sp>
      <p:pic>
        <p:nvPicPr>
          <p:cNvPr id="17414" name="Picture 6" descr="Resultado de imagem para big data 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7195" y="3876044"/>
            <a:ext cx="3179445" cy="1157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6" name="Picture 8" descr="Resultado de imagem para big data 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2111" y="463154"/>
            <a:ext cx="2792332" cy="1811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Google Shape;58;p2"/>
          <p:cNvSpPr txBox="1"/>
          <p:nvPr/>
        </p:nvSpPr>
        <p:spPr>
          <a:xfrm>
            <a:off x="277090" y="289560"/>
            <a:ext cx="8224009" cy="1645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BIG data 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0171915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06277" y="406982"/>
            <a:ext cx="7872410" cy="549038"/>
          </a:xfrm>
        </p:spPr>
        <p:txBody>
          <a:bodyPr>
            <a:noAutofit/>
          </a:bodyPr>
          <a:lstStyle/>
          <a:p>
            <a:pPr algn="l"/>
            <a:br>
              <a:rPr lang="pt-BR" sz="2800" b="1" dirty="0">
                <a:latin typeface="Arial Narrow" pitchFamily="34" charset="0"/>
              </a:rPr>
            </a:br>
            <a:r>
              <a:rPr lang="pt-BR" sz="2800" dirty="0">
                <a:latin typeface="Arial Narrow" pitchFamily="34" charset="0"/>
              </a:rPr>
              <a:t>Como vender produtos relacionados...</a:t>
            </a:r>
            <a:endParaRPr lang="pt-BR" sz="2800" dirty="0">
              <a:solidFill>
                <a:srgbClr val="FF0000"/>
              </a:solidFill>
              <a:latin typeface="Arial Narrow" pitchFamily="34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81844" y="1607338"/>
            <a:ext cx="8504957" cy="2987285"/>
          </a:xfrm>
        </p:spPr>
        <p:txBody>
          <a:bodyPr>
            <a:normAutofit/>
          </a:bodyPr>
          <a:lstStyle/>
          <a:p>
            <a:pPr>
              <a:buNone/>
            </a:pPr>
            <a:endParaRPr lang="pt-BR" sz="2400" dirty="0">
              <a:latin typeface="Arial Narrow" pitchFamily="34" charset="0"/>
            </a:endParaRPr>
          </a:p>
          <a:p>
            <a:endParaRPr lang="pt-BR" sz="2400" dirty="0">
              <a:latin typeface="Arial Narrow" pitchFamily="34" charset="0"/>
            </a:endParaRPr>
          </a:p>
          <a:p>
            <a:pPr>
              <a:buNone/>
            </a:pPr>
            <a:br>
              <a:rPr lang="pt-BR" dirty="0"/>
            </a:b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13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8434" name="Picture 2" descr="Resultado de imagem para sistemas de recomendaçã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875" y="1540926"/>
            <a:ext cx="7529601" cy="3229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Google Shape;58;p2"/>
          <p:cNvSpPr txBox="1"/>
          <p:nvPr/>
        </p:nvSpPr>
        <p:spPr>
          <a:xfrm>
            <a:off x="277090" y="289560"/>
            <a:ext cx="8224009" cy="1645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Sistemas de Recomendação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896893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64697" y="406136"/>
            <a:ext cx="7872410" cy="549038"/>
          </a:xfrm>
        </p:spPr>
        <p:txBody>
          <a:bodyPr>
            <a:noAutofit/>
          </a:bodyPr>
          <a:lstStyle/>
          <a:p>
            <a:pPr algn="l"/>
            <a:br>
              <a:rPr lang="pt-BR" sz="2800" b="1" dirty="0">
                <a:latin typeface="Arial Narrow" pitchFamily="34" charset="0"/>
              </a:rPr>
            </a:br>
            <a:r>
              <a:rPr lang="pt-BR" sz="2800" dirty="0">
                <a:latin typeface="Arial Narrow" pitchFamily="34" charset="0"/>
              </a:rPr>
              <a:t>Dar suporte para um médico...</a:t>
            </a:r>
            <a:endParaRPr lang="pt-BR" sz="2800" dirty="0">
              <a:solidFill>
                <a:srgbClr val="FF0000"/>
              </a:solidFill>
              <a:latin typeface="Arial Narrow" pitchFamily="34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81844" y="1607338"/>
            <a:ext cx="8504957" cy="2987285"/>
          </a:xfrm>
        </p:spPr>
        <p:txBody>
          <a:bodyPr>
            <a:normAutofit/>
          </a:bodyPr>
          <a:lstStyle/>
          <a:p>
            <a:pPr>
              <a:buNone/>
            </a:pPr>
            <a:endParaRPr lang="pt-BR" sz="2400" dirty="0">
              <a:latin typeface="Arial Narrow" pitchFamily="34" charset="0"/>
            </a:endParaRPr>
          </a:p>
          <a:p>
            <a:endParaRPr lang="pt-BR" sz="2400" dirty="0">
              <a:latin typeface="Arial Narrow" pitchFamily="34" charset="0"/>
            </a:endParaRPr>
          </a:p>
          <a:p>
            <a:pPr>
              <a:buNone/>
            </a:pPr>
            <a:br>
              <a:rPr lang="pt-BR" dirty="0"/>
            </a:b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14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20482" name="Picture 2" descr="Imagem relacionad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07654"/>
            <a:ext cx="3557938" cy="1999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4" name="Picture 4" descr="Resultado de imagem para detecçao de cancer de mama ressonanci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010" y="1707654"/>
            <a:ext cx="4105335" cy="2005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6" name="Picture 6" descr="Resultado de imagem para dr house 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225" y="1012422"/>
            <a:ext cx="3499941" cy="4131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7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36" y="3713242"/>
            <a:ext cx="5274745" cy="1423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" name="Picture 2" descr="Resultado de imagem para LOGO BIZARRO?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273487" y="3759882"/>
            <a:ext cx="2565316" cy="895244"/>
          </a:xfrm>
          <a:prstGeom prst="rect">
            <a:avLst/>
          </a:prstGeom>
          <a:noFill/>
        </p:spPr>
      </p:pic>
      <p:sp>
        <p:nvSpPr>
          <p:cNvPr id="17" name="Google Shape;58;p2"/>
          <p:cNvSpPr txBox="1"/>
          <p:nvPr/>
        </p:nvSpPr>
        <p:spPr>
          <a:xfrm>
            <a:off x="277090" y="289560"/>
            <a:ext cx="8224009" cy="1645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Suporte para a Medicina 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5210126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512" y="91238"/>
            <a:ext cx="8229600" cy="857250"/>
          </a:xfrm>
        </p:spPr>
        <p:txBody>
          <a:bodyPr>
            <a:normAutofit/>
          </a:bodyPr>
          <a:lstStyle/>
          <a:p>
            <a:pPr algn="l"/>
            <a:r>
              <a:rPr lang="pt-BR" sz="40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28674" name="Picture 2" descr="Resultado de imagem para iniciativa 204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1017973"/>
            <a:ext cx="7334269" cy="4125527"/>
          </a:xfrm>
          <a:prstGeom prst="rect">
            <a:avLst/>
          </a:prstGeom>
          <a:noFill/>
        </p:spPr>
      </p:pic>
      <p:pic>
        <p:nvPicPr>
          <p:cNvPr id="2867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44" y="1017973"/>
            <a:ext cx="1857356" cy="41255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2" descr="Resultado de imagem para LOGO BIZARRO?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572232" y="1493979"/>
            <a:ext cx="2571768" cy="897495"/>
          </a:xfrm>
          <a:prstGeom prst="rect">
            <a:avLst/>
          </a:prstGeom>
          <a:noFill/>
        </p:spPr>
      </p:pic>
      <p:sp>
        <p:nvSpPr>
          <p:cNvPr id="7" name="Retângulo 6"/>
          <p:cNvSpPr/>
          <p:nvPr/>
        </p:nvSpPr>
        <p:spPr>
          <a:xfrm>
            <a:off x="2714612" y="2089543"/>
            <a:ext cx="4500594" cy="267893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200" dirty="0"/>
              <a:t>Um </a:t>
            </a:r>
            <a:r>
              <a:rPr lang="pt-BR" sz="1200" dirty="0" err="1"/>
              <a:t>avatar</a:t>
            </a:r>
            <a:r>
              <a:rPr lang="pt-BR" sz="1200" dirty="0"/>
              <a:t> semelhante a um holograma</a:t>
            </a:r>
          </a:p>
        </p:txBody>
      </p:sp>
      <p:sp>
        <p:nvSpPr>
          <p:cNvPr id="8" name="Retângulo 7"/>
          <p:cNvSpPr/>
          <p:nvPr/>
        </p:nvSpPr>
        <p:spPr>
          <a:xfrm>
            <a:off x="2643174" y="2678907"/>
            <a:ext cx="4572032" cy="321471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200" dirty="0"/>
              <a:t>Um </a:t>
            </a:r>
            <a:r>
              <a:rPr lang="pt-BR" sz="1200" dirty="0" err="1"/>
              <a:t>avatar</a:t>
            </a:r>
            <a:r>
              <a:rPr lang="pt-BR" sz="1200" dirty="0"/>
              <a:t> com um cérebro artificial no qual uma personalidade humana é transferida no final da vida</a:t>
            </a:r>
          </a:p>
        </p:txBody>
      </p:sp>
      <p:sp>
        <p:nvSpPr>
          <p:cNvPr id="11" name="Retângulo 10"/>
          <p:cNvSpPr/>
          <p:nvPr/>
        </p:nvSpPr>
        <p:spPr>
          <a:xfrm>
            <a:off x="2857488" y="3429006"/>
            <a:ext cx="4286280" cy="321471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200" dirty="0"/>
              <a:t>Um </a:t>
            </a:r>
            <a:r>
              <a:rPr lang="pt-BR" sz="1200" dirty="0" err="1"/>
              <a:t>avatar</a:t>
            </a:r>
            <a:r>
              <a:rPr lang="pt-BR" sz="1200" dirty="0"/>
              <a:t> em que um cérebro humano é transplantado no final da vida</a:t>
            </a:r>
          </a:p>
        </p:txBody>
      </p:sp>
      <p:sp>
        <p:nvSpPr>
          <p:cNvPr id="12" name="Retângulo 11"/>
          <p:cNvSpPr/>
          <p:nvPr/>
        </p:nvSpPr>
        <p:spPr>
          <a:xfrm>
            <a:off x="2928926" y="4179105"/>
            <a:ext cx="4214842" cy="321471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200" dirty="0"/>
              <a:t>uma cópia robótica de um corpo humano controlada remotamente via BCI</a:t>
            </a:r>
          </a:p>
        </p:txBody>
      </p:sp>
      <p:sp>
        <p:nvSpPr>
          <p:cNvPr id="13" name="Google Shape;58;p2"/>
          <p:cNvSpPr txBox="1"/>
          <p:nvPr/>
        </p:nvSpPr>
        <p:spPr>
          <a:xfrm>
            <a:off x="277090" y="289560"/>
            <a:ext cx="8224009" cy="1645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Alguém gostaria de vida eterna?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2035223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0" y="4714890"/>
            <a:ext cx="9144000" cy="42861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pt-BR" sz="4000" b="1" i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857239"/>
            <a:ext cx="8229600" cy="3737384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pt-BR" sz="2000" dirty="0">
                <a:latin typeface="Arial Narrow" pitchFamily="34" charset="0"/>
              </a:rPr>
              <a:t> </a:t>
            </a:r>
          </a:p>
        </p:txBody>
      </p:sp>
      <p:pic>
        <p:nvPicPr>
          <p:cNvPr id="14" name="Picture 8" descr="Resultado de imagem para cerebro eletronico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994682" y="750081"/>
            <a:ext cx="2149319" cy="1178709"/>
          </a:xfrm>
          <a:prstGeom prst="rect">
            <a:avLst/>
          </a:prstGeom>
          <a:noFill/>
        </p:spPr>
      </p:pic>
      <p:sp>
        <p:nvSpPr>
          <p:cNvPr id="15" name="CaixaDeTexto 14"/>
          <p:cNvSpPr txBox="1"/>
          <p:nvPr/>
        </p:nvSpPr>
        <p:spPr>
          <a:xfrm>
            <a:off x="341524" y="928358"/>
            <a:ext cx="469529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dirty="0">
                <a:latin typeface="Arial Narrow" pitchFamily="34" charset="0"/>
              </a:rPr>
              <a:t>Melhoramento cerebral e corporal</a:t>
            </a:r>
          </a:p>
        </p:txBody>
      </p:sp>
      <p:sp>
        <p:nvSpPr>
          <p:cNvPr id="1026" name="AutoShape 2" descr="Transhumanists believe that we should augment our bodies with new technology.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28" name="AutoShape 4" descr="Transhumanists believe that we should augment our bodies with new technology.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Transhumanists believe that we should augment our bodies with new technology.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524001"/>
            <a:ext cx="5929322" cy="3619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3" name="Picture 9" descr="Resultado de imagem para olho bionico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215074" y="2035965"/>
            <a:ext cx="2857488" cy="1114421"/>
          </a:xfrm>
          <a:prstGeom prst="rect">
            <a:avLst/>
          </a:prstGeom>
          <a:noFill/>
        </p:spPr>
      </p:pic>
      <p:pic>
        <p:nvPicPr>
          <p:cNvPr id="1035" name="Picture 11" descr="Imagem relacionada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381784" y="3214693"/>
            <a:ext cx="2619372" cy="1319918"/>
          </a:xfrm>
          <a:prstGeom prst="rect">
            <a:avLst/>
          </a:prstGeom>
          <a:noFill/>
        </p:spPr>
      </p:pic>
      <p:cxnSp>
        <p:nvCxnSpPr>
          <p:cNvPr id="19" name="Conector reto 18"/>
          <p:cNvCxnSpPr/>
          <p:nvPr/>
        </p:nvCxnSpPr>
        <p:spPr>
          <a:xfrm rot="10800000">
            <a:off x="5643570" y="3857634"/>
            <a:ext cx="1214446" cy="11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to 20"/>
          <p:cNvCxnSpPr>
            <a:stCxn id="1033" idx="1"/>
          </p:cNvCxnSpPr>
          <p:nvPr/>
        </p:nvCxnSpPr>
        <p:spPr>
          <a:xfrm rot="10800000">
            <a:off x="5715008" y="2571751"/>
            <a:ext cx="500066" cy="214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Google Shape;58;p2"/>
          <p:cNvSpPr txBox="1"/>
          <p:nvPr/>
        </p:nvSpPr>
        <p:spPr>
          <a:xfrm>
            <a:off x="277090" y="289560"/>
            <a:ext cx="8224009" cy="1645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Transhumanismo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4054346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3964809"/>
            <a:ext cx="9144000" cy="123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4282" y="0"/>
            <a:ext cx="8715436" cy="696503"/>
          </a:xfrm>
        </p:spPr>
        <p:txBody>
          <a:bodyPr>
            <a:normAutofit fontScale="90000"/>
          </a:bodyPr>
          <a:lstStyle/>
          <a:p>
            <a:pPr algn="l"/>
            <a:r>
              <a:rPr lang="pt-BR" sz="4000" dirty="0">
                <a:latin typeface="Arial Narrow" pitchFamily="34" charset="0"/>
              </a:rPr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17</a:t>
            </a:fld>
            <a:endParaRPr lang="pt-BR"/>
          </a:p>
        </p:txBody>
      </p:sp>
      <p:sp>
        <p:nvSpPr>
          <p:cNvPr id="12" name="Espaço Reservado para Conteúdo 1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pt-BR" dirty="0"/>
              <a:t> </a:t>
            </a:r>
          </a:p>
        </p:txBody>
      </p:sp>
      <p:pic>
        <p:nvPicPr>
          <p:cNvPr id="10752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499406" y="696503"/>
            <a:ext cx="644594" cy="41791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6" name="Picture 2" descr="Resultado de imagem para nicolelis brain machine interface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696503"/>
            <a:ext cx="8429652" cy="4472447"/>
          </a:xfrm>
          <a:prstGeom prst="rect">
            <a:avLst/>
          </a:prstGeom>
          <a:noFill/>
        </p:spPr>
      </p:pic>
      <p:sp>
        <p:nvSpPr>
          <p:cNvPr id="8" name="Google Shape;58;p2"/>
          <p:cNvSpPr txBox="1"/>
          <p:nvPr/>
        </p:nvSpPr>
        <p:spPr>
          <a:xfrm>
            <a:off x="0" y="0"/>
            <a:ext cx="9029700" cy="1645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Máquina que pensam como humanos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5275246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/>
          <p:cNvSpPr/>
          <p:nvPr/>
        </p:nvSpPr>
        <p:spPr>
          <a:xfrm>
            <a:off x="0" y="4768487"/>
            <a:ext cx="9144000" cy="42861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3964809"/>
            <a:ext cx="9144000" cy="123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18</a:t>
            </a:fld>
            <a:endParaRPr lang="pt-BR"/>
          </a:p>
        </p:txBody>
      </p:sp>
      <p:sp>
        <p:nvSpPr>
          <p:cNvPr id="12" name="Espaço Reservado para Conteúdo 1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pt-BR" dirty="0"/>
              <a:t> </a:t>
            </a:r>
          </a:p>
        </p:txBody>
      </p:sp>
      <p:pic>
        <p:nvPicPr>
          <p:cNvPr id="10854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751192"/>
            <a:ext cx="7818120" cy="44459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8549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143768" y="750081"/>
            <a:ext cx="2000232" cy="16673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8550" name="Picture 6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858148" y="4302213"/>
            <a:ext cx="1285852" cy="894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Título 9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 </a:t>
            </a:r>
          </a:p>
        </p:txBody>
      </p:sp>
      <p:sp>
        <p:nvSpPr>
          <p:cNvPr id="11" name="Google Shape;58;p2"/>
          <p:cNvSpPr txBox="1"/>
          <p:nvPr/>
        </p:nvSpPr>
        <p:spPr>
          <a:xfrm>
            <a:off x="261850" y="0"/>
            <a:ext cx="8224009" cy="1645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Máquina que pensam... 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3798862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970" name="Picture 2" descr="Imagem relacionada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1074420"/>
            <a:ext cx="9144000" cy="4122677"/>
          </a:xfrm>
          <a:prstGeom prst="rect">
            <a:avLst/>
          </a:prstGeom>
          <a:noFill/>
        </p:spPr>
      </p:pic>
      <p:sp>
        <p:nvSpPr>
          <p:cNvPr id="9" name="Retângulo 8"/>
          <p:cNvSpPr/>
          <p:nvPr/>
        </p:nvSpPr>
        <p:spPr>
          <a:xfrm>
            <a:off x="0" y="4768487"/>
            <a:ext cx="9144000" cy="42861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19</a:t>
            </a:fld>
            <a:endParaRPr lang="pt-BR"/>
          </a:p>
        </p:txBody>
      </p:sp>
      <p:sp>
        <p:nvSpPr>
          <p:cNvPr id="12" name="Espaço Reservado para Conteúdo 1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pt-BR" dirty="0"/>
              <a:t> </a:t>
            </a:r>
          </a:p>
        </p:txBody>
      </p:sp>
      <p:pic>
        <p:nvPicPr>
          <p:cNvPr id="108550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858148" y="4302213"/>
            <a:ext cx="1285852" cy="894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CaixaDeTexto 10"/>
          <p:cNvSpPr txBox="1"/>
          <p:nvPr/>
        </p:nvSpPr>
        <p:spPr>
          <a:xfrm>
            <a:off x="428596" y="696502"/>
            <a:ext cx="55007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latin typeface="Arial Narrow" pitchFamily="34" charset="0"/>
              </a:rPr>
              <a:t>Neurocientista brasileiro Miguel Nicolelis</a:t>
            </a:r>
          </a:p>
        </p:txBody>
      </p:sp>
      <p:pic>
        <p:nvPicPr>
          <p:cNvPr id="83971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1086316"/>
            <a:ext cx="2143108" cy="16282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Título 9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 </a:t>
            </a:r>
          </a:p>
        </p:txBody>
      </p:sp>
      <p:sp>
        <p:nvSpPr>
          <p:cNvPr id="13" name="Google Shape;58;p2"/>
          <p:cNvSpPr txBox="1"/>
          <p:nvPr/>
        </p:nvSpPr>
        <p:spPr>
          <a:xfrm>
            <a:off x="284710" y="0"/>
            <a:ext cx="8224009" cy="1645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Máquinas que pensam...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40996782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E1AFC102-5F64-B337-B2C5-5D9D143EE7AA}"/>
              </a:ext>
            </a:extLst>
          </p:cNvPr>
          <p:cNvSpPr/>
          <p:nvPr/>
        </p:nvSpPr>
        <p:spPr>
          <a:xfrm>
            <a:off x="0" y="0"/>
            <a:ext cx="9144000" cy="514345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AE6E29B-C12A-D47A-B43A-D2A5DA0DB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CB7B3EB3-F160-C28D-B213-E4C1C7A4124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58;p2">
            <a:extLst>
              <a:ext uri="{FF2B5EF4-FFF2-40B4-BE49-F238E27FC236}">
                <a16:creationId xmlns:a16="http://schemas.microsoft.com/office/drawing/2014/main" id="{B142177D-CE0C-398A-54D7-E7EF005D4BBA}"/>
              </a:ext>
            </a:extLst>
          </p:cNvPr>
          <p:cNvSpPr txBox="1"/>
          <p:nvPr/>
        </p:nvSpPr>
        <p:spPr>
          <a:xfrm>
            <a:off x="554127" y="395932"/>
            <a:ext cx="850110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800" b="1" dirty="0">
                <a:solidFill>
                  <a:srgbClr val="48F048"/>
                </a:solidFill>
                <a:latin typeface="Arial Narrow" panose="020B0606020202030204" pitchFamily="34" charset="0"/>
                <a:ea typeface="Century Gothic"/>
                <a:cs typeface="Century Gothic"/>
                <a:sym typeface="Century Gothic"/>
              </a:rPr>
              <a:t>Qual a </a:t>
            </a:r>
            <a:r>
              <a:rPr lang="en-US" sz="2800" b="1" dirty="0" err="1">
                <a:solidFill>
                  <a:srgbClr val="48F048"/>
                </a:solidFill>
                <a:latin typeface="Arial Narrow" panose="020B0606020202030204" pitchFamily="34" charset="0"/>
                <a:ea typeface="Century Gothic"/>
                <a:cs typeface="Century Gothic"/>
                <a:sym typeface="Century Gothic"/>
              </a:rPr>
              <a:t>diferença</a:t>
            </a:r>
            <a:r>
              <a:rPr lang="en-US" sz="2800" b="1" dirty="0">
                <a:solidFill>
                  <a:srgbClr val="48F048"/>
                </a:solidFill>
                <a:latin typeface="Arial Narrow" panose="020B0606020202030204" pitchFamily="34" charset="0"/>
                <a:ea typeface="Century Gothic"/>
                <a:cs typeface="Century Gothic"/>
                <a:sym typeface="Century Gothic"/>
              </a:rPr>
              <a:t> entre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800" b="1" dirty="0">
                <a:solidFill>
                  <a:srgbClr val="48F048"/>
                </a:solidFill>
                <a:latin typeface="Arial Narrow" panose="020B0606020202030204" pitchFamily="34" charset="0"/>
                <a:ea typeface="Century Gothic"/>
                <a:cs typeface="Century Gothic"/>
                <a:sym typeface="Century Gothic"/>
              </a:rPr>
              <a:t>Machine Learning e 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800" b="1" dirty="0" err="1">
                <a:solidFill>
                  <a:srgbClr val="48F048"/>
                </a:solidFill>
                <a:latin typeface="Arial Narrow" panose="020B0606020202030204" pitchFamily="34" charset="0"/>
                <a:ea typeface="Century Gothic"/>
                <a:cs typeface="Century Gothic"/>
                <a:sym typeface="Century Gothic"/>
              </a:rPr>
              <a:t>Inteligência</a:t>
            </a:r>
            <a:r>
              <a:rPr lang="en-US" sz="2800" b="1" dirty="0">
                <a:solidFill>
                  <a:srgbClr val="48F048"/>
                </a:solidFill>
                <a:latin typeface="Arial Narrow" panose="020B0606020202030204" pitchFamily="34" charset="0"/>
                <a:ea typeface="Century Gothic"/>
                <a:cs typeface="Century Gothic"/>
                <a:sym typeface="Century Gothic"/>
              </a:rPr>
              <a:t> Artificial?</a:t>
            </a:r>
            <a:endParaRPr lang="en-US" sz="2800" b="1" dirty="0">
              <a:solidFill>
                <a:srgbClr val="FF0000"/>
              </a:solidFill>
              <a:latin typeface="Arial Narrow" panose="020B0606020202030204" pitchFamily="34" charset="0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6" name="Picture 2" descr="Is Facial Recognition Technology a No Go? | Connected Real Estate Magazine">
            <a:extLst>
              <a:ext uri="{FF2B5EF4-FFF2-40B4-BE49-F238E27FC236}">
                <a16:creationId xmlns:a16="http://schemas.microsoft.com/office/drawing/2014/main" id="{E65B55B8-03DD-1513-B441-83604F749B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7808" y="636550"/>
            <a:ext cx="4543326" cy="4065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158;g10a4cd88d6f_0_57">
            <a:extLst>
              <a:ext uri="{FF2B5EF4-FFF2-40B4-BE49-F238E27FC236}">
                <a16:creationId xmlns:a16="http://schemas.microsoft.com/office/drawing/2014/main" id="{37C9940A-152A-924B-F44E-F2C87E524AA0}"/>
              </a:ext>
            </a:extLst>
          </p:cNvPr>
          <p:cNvSpPr txBox="1"/>
          <p:nvPr/>
        </p:nvSpPr>
        <p:spPr>
          <a:xfrm>
            <a:off x="-932705" y="2532603"/>
            <a:ext cx="3997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 dirty="0">
                <a:solidFill>
                  <a:srgbClr val="FFFF00"/>
                </a:solidFill>
              </a:rPr>
              <a:t>                       </a:t>
            </a:r>
            <a:r>
              <a:rPr lang="en-US" sz="1800" b="1" i="1" dirty="0" err="1">
                <a:solidFill>
                  <a:srgbClr val="FFFF00"/>
                </a:solidFill>
              </a:rPr>
              <a:t>Inteligência</a:t>
            </a:r>
            <a:r>
              <a:rPr lang="en-US" sz="1800" b="1" i="1" dirty="0">
                <a:solidFill>
                  <a:srgbClr val="FFFF00"/>
                </a:solidFill>
              </a:rPr>
              <a:t> Artificial </a:t>
            </a:r>
            <a:endParaRPr sz="1800" b="1" i="1" dirty="0">
              <a:solidFill>
                <a:srgbClr val="FFFF00"/>
              </a:solidFill>
            </a:endParaRPr>
          </a:p>
        </p:txBody>
      </p:sp>
      <p:pic>
        <p:nvPicPr>
          <p:cNvPr id="4102" name="Picture 6" descr="Neural - ícones de computador grátis">
            <a:extLst>
              <a:ext uri="{FF2B5EF4-FFF2-40B4-BE49-F238E27FC236}">
                <a16:creationId xmlns:a16="http://schemas.microsoft.com/office/drawing/2014/main" id="{5C5005D7-38B9-0A4D-99C1-23C96DA37C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9979" y="2468409"/>
            <a:ext cx="2675042" cy="2675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075F95B5-627C-3B6E-B1B3-30B734B294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5671" y="103026"/>
            <a:ext cx="1057275" cy="409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03439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/>
          <p:cNvSpPr/>
          <p:nvPr/>
        </p:nvSpPr>
        <p:spPr>
          <a:xfrm>
            <a:off x="0" y="4768487"/>
            <a:ext cx="9144000" cy="42861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4282" y="0"/>
            <a:ext cx="8715436" cy="750081"/>
          </a:xfrm>
        </p:spPr>
        <p:txBody>
          <a:bodyPr>
            <a:normAutofit fontScale="90000"/>
          </a:bodyPr>
          <a:lstStyle/>
          <a:p>
            <a:pPr algn="l"/>
            <a:r>
              <a:rPr lang="pt-BR" sz="4000" dirty="0">
                <a:latin typeface="Arial Narrow" pitchFamily="34" charset="0"/>
              </a:rPr>
              <a:t> Máquinas que pensam como seres humanos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20</a:t>
            </a:fld>
            <a:endParaRPr lang="pt-BR"/>
          </a:p>
        </p:txBody>
      </p:sp>
      <p:sp>
        <p:nvSpPr>
          <p:cNvPr id="12" name="Espaço Reservado para Conteúdo 1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pt-BR" dirty="0"/>
              <a:t> </a:t>
            </a:r>
          </a:p>
        </p:txBody>
      </p:sp>
      <p:pic>
        <p:nvPicPr>
          <p:cNvPr id="108550" name="Picture 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858148" y="4302213"/>
            <a:ext cx="1285852" cy="894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CaixaDeTexto 10"/>
          <p:cNvSpPr txBox="1"/>
          <p:nvPr/>
        </p:nvSpPr>
        <p:spPr>
          <a:xfrm>
            <a:off x="428596" y="696502"/>
            <a:ext cx="55007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latin typeface="Arial Narrow" pitchFamily="34" charset="0"/>
              </a:rPr>
              <a:t>Aplicações de reabilitação humana – sistemas cognitivos </a:t>
            </a:r>
          </a:p>
        </p:txBody>
      </p:sp>
      <p:pic>
        <p:nvPicPr>
          <p:cNvPr id="84994" name="Picture 2" descr="Imagem relacionada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031932"/>
            <a:ext cx="7929586" cy="411156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31245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pt-BR" sz="4000" dirty="0">
                <a:latin typeface="Arial Narrow" pitchFamily="34" charset="0"/>
              </a:rPr>
              <a:t> </a:t>
            </a:r>
          </a:p>
        </p:txBody>
      </p:sp>
      <p:pic>
        <p:nvPicPr>
          <p:cNvPr id="1026" name="Picture 2" descr="Resultado de imagem para deep learning for brain decodi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332759"/>
            <a:ext cx="6429388" cy="2310562"/>
          </a:xfrm>
          <a:prstGeom prst="rect">
            <a:avLst/>
          </a:prstGeom>
          <a:noFill/>
        </p:spPr>
      </p:pic>
      <p:sp>
        <p:nvSpPr>
          <p:cNvPr id="1028" name="AutoShape 4" descr="Resultado de imagem para EEG sinal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029" name="Picture 5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214282" y="3750477"/>
            <a:ext cx="6072198" cy="910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572264" y="267874"/>
            <a:ext cx="2571736" cy="23614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423084" y="3000378"/>
            <a:ext cx="2720916" cy="17216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Google Shape;58;p2"/>
          <p:cNvSpPr txBox="1"/>
          <p:nvPr/>
        </p:nvSpPr>
        <p:spPr>
          <a:xfrm>
            <a:off x="284710" y="0"/>
            <a:ext cx="8224009" cy="1645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Máquinas que pensam...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6421750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1a3cd0d61f_0_227"/>
          <p:cNvSpPr txBox="1"/>
          <p:nvPr/>
        </p:nvSpPr>
        <p:spPr>
          <a:xfrm>
            <a:off x="1162075" y="23482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Prof. Dr. Diego Bruno</a:t>
            </a: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g11a3cd0d61f_0_227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Obrigado!</a:t>
            </a:r>
            <a:endParaRPr sz="55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09" name="Google Shape;309;g11a3cd0d61f_0_2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g11a3cd0d61f_0_22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22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312" name="Google Shape;312;g11a3cd0d61f_0_227"/>
          <p:cNvSpPr txBox="1"/>
          <p:nvPr/>
        </p:nvSpPr>
        <p:spPr>
          <a:xfrm>
            <a:off x="1189500" y="2110050"/>
            <a:ext cx="3260125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 dirty="0" err="1">
                <a:solidFill>
                  <a:srgbClr val="FFFF00"/>
                </a:solidFill>
              </a:rPr>
              <a:t>Inteligência</a:t>
            </a:r>
            <a:r>
              <a:rPr lang="en-US" sz="1800" b="1" i="1" dirty="0">
                <a:solidFill>
                  <a:srgbClr val="FFFF00"/>
                </a:solidFill>
              </a:rPr>
              <a:t> Artificial </a:t>
            </a:r>
            <a:endParaRPr sz="1800" b="1" i="1" dirty="0">
              <a:solidFill>
                <a:srgbClr val="FFFF00"/>
              </a:solidFill>
            </a:endParaRPr>
          </a:p>
        </p:txBody>
      </p:sp>
      <p:pic>
        <p:nvPicPr>
          <p:cNvPr id="2" name="Picture 2" descr="Inteligência artificial - ícones de computador grátis">
            <a:extLst>
              <a:ext uri="{FF2B5EF4-FFF2-40B4-BE49-F238E27FC236}">
                <a16:creationId xmlns:a16="http://schemas.microsoft.com/office/drawing/2014/main" id="{26927567-F63F-DD6E-609B-192CD45936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7856" y="912824"/>
            <a:ext cx="3134522" cy="3134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Qual a diferença entre IA, Machine Learning e Deep Learning?">
            <a:extLst>
              <a:ext uri="{FF2B5EF4-FFF2-40B4-BE49-F238E27FC236}">
                <a16:creationId xmlns:a16="http://schemas.microsoft.com/office/drawing/2014/main" id="{E4A2BD9B-6A75-3493-FF0A-7830DA87CF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3159" y="958932"/>
            <a:ext cx="6938631" cy="3469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AE6E29B-C12A-D47A-B43A-D2A5DA0DB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CB7B3EB3-F160-C28D-B213-E4C1C7A4124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58;p2">
            <a:extLst>
              <a:ext uri="{FF2B5EF4-FFF2-40B4-BE49-F238E27FC236}">
                <a16:creationId xmlns:a16="http://schemas.microsoft.com/office/drawing/2014/main" id="{B142177D-CE0C-398A-54D7-E7EF005D4BBA}"/>
              </a:ext>
            </a:extLst>
          </p:cNvPr>
          <p:cNvSpPr txBox="1"/>
          <p:nvPr/>
        </p:nvSpPr>
        <p:spPr>
          <a:xfrm>
            <a:off x="71667" y="-8718"/>
            <a:ext cx="8854284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dirty="0">
                <a:solidFill>
                  <a:srgbClr val="FF0000"/>
                </a:solidFill>
                <a:latin typeface="Century Gothic" pitchFamily="34" charset="0"/>
                <a:ea typeface="Century Gothic"/>
                <a:cs typeface="Century Gothic"/>
                <a:sym typeface="Century Gothic"/>
              </a:rPr>
              <a:t> O </a:t>
            </a:r>
            <a:r>
              <a:rPr lang="en-US" sz="3200" b="1" dirty="0" err="1">
                <a:solidFill>
                  <a:srgbClr val="FF0000"/>
                </a:solidFill>
                <a:latin typeface="Century Gothic" pitchFamily="34" charset="0"/>
                <a:ea typeface="Century Gothic"/>
                <a:cs typeface="Century Gothic"/>
                <a:sym typeface="Century Gothic"/>
              </a:rPr>
              <a:t>mundo</a:t>
            </a:r>
            <a:r>
              <a:rPr lang="en-US" sz="3200" b="1" dirty="0">
                <a:solidFill>
                  <a:srgbClr val="FF0000"/>
                </a:solidFill>
                <a:latin typeface="Century Gothic" pitchFamily="34" charset="0"/>
                <a:ea typeface="Century Gothic"/>
                <a:cs typeface="Century Gothic"/>
                <a:sym typeface="Century Gothic"/>
              </a:rPr>
              <a:t> da IA…</a:t>
            </a:r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8E351876-F1D8-958D-C632-5E74797C3691}"/>
              </a:ext>
            </a:extLst>
          </p:cNvPr>
          <p:cNvSpPr/>
          <p:nvPr/>
        </p:nvSpPr>
        <p:spPr>
          <a:xfrm>
            <a:off x="311700" y="958932"/>
            <a:ext cx="1969476" cy="836336"/>
          </a:xfrm>
          <a:prstGeom prst="roundRect">
            <a:avLst/>
          </a:prstGeom>
          <a:solidFill>
            <a:schemeClr val="tx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chemeClr val="tx1"/>
                </a:solidFill>
              </a:rPr>
              <a:t>IA Geral </a:t>
            </a:r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E84D24E1-A223-4575-27E7-4688A1C1D99C}"/>
              </a:ext>
            </a:extLst>
          </p:cNvPr>
          <p:cNvSpPr/>
          <p:nvPr/>
        </p:nvSpPr>
        <p:spPr>
          <a:xfrm>
            <a:off x="311700" y="2318480"/>
            <a:ext cx="1969476" cy="836336"/>
          </a:xfrm>
          <a:prstGeom prst="round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chemeClr val="tx1"/>
                </a:solidFill>
              </a:rPr>
              <a:t>IA Restrita</a:t>
            </a:r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AAB81CF1-5F8C-73F1-AE03-688892116240}"/>
              </a:ext>
            </a:extLst>
          </p:cNvPr>
          <p:cNvSpPr/>
          <p:nvPr/>
        </p:nvSpPr>
        <p:spPr>
          <a:xfrm>
            <a:off x="311700" y="3680031"/>
            <a:ext cx="1969476" cy="836336"/>
          </a:xfrm>
          <a:prstGeom prst="round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b="1" dirty="0">
              <a:solidFill>
                <a:schemeClr val="tx1"/>
              </a:solidFill>
            </a:endParaRPr>
          </a:p>
          <a:p>
            <a:pPr algn="ctr"/>
            <a:r>
              <a:rPr lang="pt-BR" b="1" i="1" dirty="0" err="1">
                <a:solidFill>
                  <a:schemeClr val="tx1"/>
                </a:solidFill>
              </a:rPr>
              <a:t>Machine</a:t>
            </a:r>
            <a:r>
              <a:rPr lang="pt-BR" b="1" i="1" dirty="0">
                <a:solidFill>
                  <a:schemeClr val="tx1"/>
                </a:solidFill>
              </a:rPr>
              <a:t> Learning</a:t>
            </a:r>
          </a:p>
          <a:p>
            <a:pPr algn="ctr"/>
            <a:endParaRPr lang="pt-BR" dirty="0"/>
          </a:p>
        </p:txBody>
      </p:sp>
      <p:sp>
        <p:nvSpPr>
          <p:cNvPr id="18" name="Cruz 17">
            <a:extLst>
              <a:ext uri="{FF2B5EF4-FFF2-40B4-BE49-F238E27FC236}">
                <a16:creationId xmlns:a16="http://schemas.microsoft.com/office/drawing/2014/main" id="{4F61C971-08E7-A10A-76A7-D8072741CA34}"/>
              </a:ext>
            </a:extLst>
          </p:cNvPr>
          <p:cNvSpPr/>
          <p:nvPr/>
        </p:nvSpPr>
        <p:spPr>
          <a:xfrm>
            <a:off x="1103007" y="1865916"/>
            <a:ext cx="386862" cy="386862"/>
          </a:xfrm>
          <a:prstGeom prst="plus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9" name="Cruz 18">
            <a:extLst>
              <a:ext uri="{FF2B5EF4-FFF2-40B4-BE49-F238E27FC236}">
                <a16:creationId xmlns:a16="http://schemas.microsoft.com/office/drawing/2014/main" id="{CBD7BEA7-7B8C-E693-207B-4104872368E4}"/>
              </a:ext>
            </a:extLst>
          </p:cNvPr>
          <p:cNvSpPr/>
          <p:nvPr/>
        </p:nvSpPr>
        <p:spPr>
          <a:xfrm>
            <a:off x="1103007" y="3227509"/>
            <a:ext cx="386862" cy="386862"/>
          </a:xfrm>
          <a:prstGeom prst="plus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823811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E6E29B-C12A-D47A-B43A-D2A5DA0DB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CB7B3EB3-F160-C28D-B213-E4C1C7A4124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58;p2">
            <a:extLst>
              <a:ext uri="{FF2B5EF4-FFF2-40B4-BE49-F238E27FC236}">
                <a16:creationId xmlns:a16="http://schemas.microsoft.com/office/drawing/2014/main" id="{B142177D-CE0C-398A-54D7-E7EF005D4BBA}"/>
              </a:ext>
            </a:extLst>
          </p:cNvPr>
          <p:cNvSpPr txBox="1"/>
          <p:nvPr/>
        </p:nvSpPr>
        <p:spPr>
          <a:xfrm>
            <a:off x="71667" y="-8718"/>
            <a:ext cx="8854284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dirty="0">
                <a:solidFill>
                  <a:srgbClr val="FF0000"/>
                </a:solidFill>
                <a:latin typeface="Century Gothic" pitchFamily="34" charset="0"/>
                <a:ea typeface="Century Gothic"/>
                <a:cs typeface="Century Gothic"/>
                <a:sym typeface="Century Gothic"/>
              </a:rPr>
              <a:t> O </a:t>
            </a:r>
            <a:r>
              <a:rPr lang="en-US" sz="3200" b="1" dirty="0" err="1">
                <a:solidFill>
                  <a:srgbClr val="FF0000"/>
                </a:solidFill>
                <a:latin typeface="Century Gothic" pitchFamily="34" charset="0"/>
                <a:ea typeface="Century Gothic"/>
                <a:cs typeface="Century Gothic"/>
                <a:sym typeface="Century Gothic"/>
              </a:rPr>
              <a:t>mundo</a:t>
            </a:r>
            <a:r>
              <a:rPr lang="en-US" sz="3200" b="1" dirty="0">
                <a:solidFill>
                  <a:srgbClr val="FF0000"/>
                </a:solidFill>
                <a:latin typeface="Century Gothic" pitchFamily="34" charset="0"/>
                <a:ea typeface="Century Gothic"/>
                <a:cs typeface="Century Gothic"/>
                <a:sym typeface="Century Gothic"/>
              </a:rPr>
              <a:t> da IA…</a:t>
            </a:r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8E351876-F1D8-958D-C632-5E74797C3691}"/>
              </a:ext>
            </a:extLst>
          </p:cNvPr>
          <p:cNvSpPr/>
          <p:nvPr/>
        </p:nvSpPr>
        <p:spPr>
          <a:xfrm>
            <a:off x="311700" y="958932"/>
            <a:ext cx="1969476" cy="836336"/>
          </a:xfrm>
          <a:prstGeom prst="roundRect">
            <a:avLst/>
          </a:prstGeom>
          <a:solidFill>
            <a:schemeClr val="tx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chemeClr val="tx1"/>
                </a:solidFill>
              </a:rPr>
              <a:t>IA Geral </a:t>
            </a:r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E84D24E1-A223-4575-27E7-4688A1C1D99C}"/>
              </a:ext>
            </a:extLst>
          </p:cNvPr>
          <p:cNvSpPr/>
          <p:nvPr/>
        </p:nvSpPr>
        <p:spPr>
          <a:xfrm>
            <a:off x="311700" y="2318480"/>
            <a:ext cx="1969476" cy="836336"/>
          </a:xfrm>
          <a:prstGeom prst="round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chemeClr val="tx1"/>
                </a:solidFill>
              </a:rPr>
              <a:t>IA Restrita</a:t>
            </a:r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AAB81CF1-5F8C-73F1-AE03-688892116240}"/>
              </a:ext>
            </a:extLst>
          </p:cNvPr>
          <p:cNvSpPr/>
          <p:nvPr/>
        </p:nvSpPr>
        <p:spPr>
          <a:xfrm>
            <a:off x="311700" y="3680031"/>
            <a:ext cx="1969476" cy="836336"/>
          </a:xfrm>
          <a:prstGeom prst="round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b="1" dirty="0">
              <a:solidFill>
                <a:schemeClr val="tx1"/>
              </a:solidFill>
            </a:endParaRPr>
          </a:p>
          <a:p>
            <a:pPr algn="ctr"/>
            <a:r>
              <a:rPr lang="pt-BR" b="1" i="1" dirty="0" err="1">
                <a:solidFill>
                  <a:schemeClr val="tx1"/>
                </a:solidFill>
              </a:rPr>
              <a:t>Machine</a:t>
            </a:r>
            <a:r>
              <a:rPr lang="pt-BR" b="1" i="1" dirty="0">
                <a:solidFill>
                  <a:schemeClr val="tx1"/>
                </a:solidFill>
              </a:rPr>
              <a:t> Learning</a:t>
            </a:r>
          </a:p>
          <a:p>
            <a:pPr algn="ctr"/>
            <a:endParaRPr lang="pt-BR" dirty="0"/>
          </a:p>
        </p:txBody>
      </p:sp>
      <p:sp>
        <p:nvSpPr>
          <p:cNvPr id="18" name="Cruz 17">
            <a:extLst>
              <a:ext uri="{FF2B5EF4-FFF2-40B4-BE49-F238E27FC236}">
                <a16:creationId xmlns:a16="http://schemas.microsoft.com/office/drawing/2014/main" id="{4F61C971-08E7-A10A-76A7-D8072741CA34}"/>
              </a:ext>
            </a:extLst>
          </p:cNvPr>
          <p:cNvSpPr/>
          <p:nvPr/>
        </p:nvSpPr>
        <p:spPr>
          <a:xfrm>
            <a:off x="1103007" y="1865916"/>
            <a:ext cx="386862" cy="386862"/>
          </a:xfrm>
          <a:prstGeom prst="plus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9" name="Cruz 18">
            <a:extLst>
              <a:ext uri="{FF2B5EF4-FFF2-40B4-BE49-F238E27FC236}">
                <a16:creationId xmlns:a16="http://schemas.microsoft.com/office/drawing/2014/main" id="{CBD7BEA7-7B8C-E693-207B-4104872368E4}"/>
              </a:ext>
            </a:extLst>
          </p:cNvPr>
          <p:cNvSpPr/>
          <p:nvPr/>
        </p:nvSpPr>
        <p:spPr>
          <a:xfrm>
            <a:off x="1103007" y="3227509"/>
            <a:ext cx="386862" cy="386862"/>
          </a:xfrm>
          <a:prstGeom prst="plus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CD6F4AA8-AD99-BBC0-6F1E-B0B9DB85CF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8302" y="740891"/>
            <a:ext cx="6624644" cy="4124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8350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E6E29B-C12A-D47A-B43A-D2A5DA0DB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CB7B3EB3-F160-C28D-B213-E4C1C7A4124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58;p2">
            <a:extLst>
              <a:ext uri="{FF2B5EF4-FFF2-40B4-BE49-F238E27FC236}">
                <a16:creationId xmlns:a16="http://schemas.microsoft.com/office/drawing/2014/main" id="{B142177D-CE0C-398A-54D7-E7EF005D4BBA}"/>
              </a:ext>
            </a:extLst>
          </p:cNvPr>
          <p:cNvSpPr txBox="1"/>
          <p:nvPr/>
        </p:nvSpPr>
        <p:spPr>
          <a:xfrm>
            <a:off x="71667" y="-8718"/>
            <a:ext cx="8854284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dirty="0">
                <a:solidFill>
                  <a:srgbClr val="FF0000"/>
                </a:solidFill>
                <a:latin typeface="Century Gothic" pitchFamily="34" charset="0"/>
                <a:ea typeface="Century Gothic"/>
                <a:cs typeface="Century Gothic"/>
                <a:sym typeface="Century Gothic"/>
              </a:rPr>
              <a:t> O </a:t>
            </a:r>
            <a:r>
              <a:rPr lang="en-US" sz="3200" b="1" dirty="0" err="1">
                <a:solidFill>
                  <a:srgbClr val="FF0000"/>
                </a:solidFill>
                <a:latin typeface="Century Gothic" pitchFamily="34" charset="0"/>
                <a:ea typeface="Century Gothic"/>
                <a:cs typeface="Century Gothic"/>
                <a:sym typeface="Century Gothic"/>
              </a:rPr>
              <a:t>mundo</a:t>
            </a:r>
            <a:r>
              <a:rPr lang="en-US" sz="3200" b="1" dirty="0">
                <a:solidFill>
                  <a:srgbClr val="FF0000"/>
                </a:solidFill>
                <a:latin typeface="Century Gothic" pitchFamily="34" charset="0"/>
                <a:ea typeface="Century Gothic"/>
                <a:cs typeface="Century Gothic"/>
                <a:sym typeface="Century Gothic"/>
              </a:rPr>
              <a:t> da IA…</a:t>
            </a:r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8E351876-F1D8-958D-C632-5E74797C3691}"/>
              </a:ext>
            </a:extLst>
          </p:cNvPr>
          <p:cNvSpPr/>
          <p:nvPr/>
        </p:nvSpPr>
        <p:spPr>
          <a:xfrm>
            <a:off x="311700" y="958932"/>
            <a:ext cx="1969476" cy="836336"/>
          </a:xfrm>
          <a:prstGeom prst="roundRect">
            <a:avLst/>
          </a:prstGeom>
          <a:solidFill>
            <a:schemeClr val="tx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chemeClr val="tx1"/>
                </a:solidFill>
              </a:rPr>
              <a:t>IA Geral </a:t>
            </a:r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E84D24E1-A223-4575-27E7-4688A1C1D99C}"/>
              </a:ext>
            </a:extLst>
          </p:cNvPr>
          <p:cNvSpPr/>
          <p:nvPr/>
        </p:nvSpPr>
        <p:spPr>
          <a:xfrm>
            <a:off x="311700" y="2318480"/>
            <a:ext cx="1969476" cy="836336"/>
          </a:xfrm>
          <a:prstGeom prst="round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chemeClr val="tx1"/>
                </a:solidFill>
              </a:rPr>
              <a:t>IA Restrita</a:t>
            </a:r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AAB81CF1-5F8C-73F1-AE03-688892116240}"/>
              </a:ext>
            </a:extLst>
          </p:cNvPr>
          <p:cNvSpPr/>
          <p:nvPr/>
        </p:nvSpPr>
        <p:spPr>
          <a:xfrm>
            <a:off x="311700" y="3680031"/>
            <a:ext cx="1969476" cy="836336"/>
          </a:xfrm>
          <a:prstGeom prst="round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b="1" dirty="0">
              <a:solidFill>
                <a:schemeClr val="tx1"/>
              </a:solidFill>
            </a:endParaRPr>
          </a:p>
          <a:p>
            <a:pPr algn="ctr"/>
            <a:r>
              <a:rPr lang="pt-BR" b="1" i="1" dirty="0" err="1">
                <a:solidFill>
                  <a:schemeClr val="tx1"/>
                </a:solidFill>
              </a:rPr>
              <a:t>Machine</a:t>
            </a:r>
            <a:r>
              <a:rPr lang="pt-BR" b="1" i="1" dirty="0">
                <a:solidFill>
                  <a:schemeClr val="tx1"/>
                </a:solidFill>
              </a:rPr>
              <a:t> Learning</a:t>
            </a:r>
          </a:p>
          <a:p>
            <a:pPr algn="ctr"/>
            <a:endParaRPr lang="pt-BR" dirty="0"/>
          </a:p>
        </p:txBody>
      </p:sp>
      <p:sp>
        <p:nvSpPr>
          <p:cNvPr id="18" name="Cruz 17">
            <a:extLst>
              <a:ext uri="{FF2B5EF4-FFF2-40B4-BE49-F238E27FC236}">
                <a16:creationId xmlns:a16="http://schemas.microsoft.com/office/drawing/2014/main" id="{4F61C971-08E7-A10A-76A7-D8072741CA34}"/>
              </a:ext>
            </a:extLst>
          </p:cNvPr>
          <p:cNvSpPr/>
          <p:nvPr/>
        </p:nvSpPr>
        <p:spPr>
          <a:xfrm>
            <a:off x="1103007" y="1865916"/>
            <a:ext cx="386862" cy="386862"/>
          </a:xfrm>
          <a:prstGeom prst="plus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9" name="Cruz 18">
            <a:extLst>
              <a:ext uri="{FF2B5EF4-FFF2-40B4-BE49-F238E27FC236}">
                <a16:creationId xmlns:a16="http://schemas.microsoft.com/office/drawing/2014/main" id="{CBD7BEA7-7B8C-E693-207B-4104872368E4}"/>
              </a:ext>
            </a:extLst>
          </p:cNvPr>
          <p:cNvSpPr/>
          <p:nvPr/>
        </p:nvSpPr>
        <p:spPr>
          <a:xfrm>
            <a:off x="1103007" y="3227509"/>
            <a:ext cx="386862" cy="386862"/>
          </a:xfrm>
          <a:prstGeom prst="plus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122" name="Picture 2" descr="El futuro de la inteligencia artificial: temor o entusiasmo">
            <a:extLst>
              <a:ext uri="{FF2B5EF4-FFF2-40B4-BE49-F238E27FC236}">
                <a16:creationId xmlns:a16="http://schemas.microsoft.com/office/drawing/2014/main" id="{FA229F99-06EA-FE1D-3B85-EA5DA89FD3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7984" y="831648"/>
            <a:ext cx="66675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55939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E6E29B-C12A-D47A-B43A-D2A5DA0DB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CB7B3EB3-F160-C28D-B213-E4C1C7A4124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6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58;p2">
            <a:extLst>
              <a:ext uri="{FF2B5EF4-FFF2-40B4-BE49-F238E27FC236}">
                <a16:creationId xmlns:a16="http://schemas.microsoft.com/office/drawing/2014/main" id="{B142177D-CE0C-398A-54D7-E7EF005D4BBA}"/>
              </a:ext>
            </a:extLst>
          </p:cNvPr>
          <p:cNvSpPr txBox="1"/>
          <p:nvPr/>
        </p:nvSpPr>
        <p:spPr>
          <a:xfrm>
            <a:off x="71667" y="-8718"/>
            <a:ext cx="8854284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dirty="0">
                <a:solidFill>
                  <a:srgbClr val="FF0000"/>
                </a:solidFill>
                <a:latin typeface="Century Gothic" pitchFamily="34" charset="0"/>
                <a:ea typeface="Century Gothic"/>
                <a:cs typeface="Century Gothic"/>
                <a:sym typeface="Century Gothic"/>
              </a:rPr>
              <a:t> O </a:t>
            </a:r>
            <a:r>
              <a:rPr lang="en-US" sz="3200" b="1" dirty="0" err="1">
                <a:solidFill>
                  <a:srgbClr val="FF0000"/>
                </a:solidFill>
                <a:latin typeface="Century Gothic" pitchFamily="34" charset="0"/>
                <a:ea typeface="Century Gothic"/>
                <a:cs typeface="Century Gothic"/>
                <a:sym typeface="Century Gothic"/>
              </a:rPr>
              <a:t>mundo</a:t>
            </a:r>
            <a:r>
              <a:rPr lang="en-US" sz="3200" b="1" dirty="0">
                <a:solidFill>
                  <a:srgbClr val="FF0000"/>
                </a:solidFill>
                <a:latin typeface="Century Gothic" pitchFamily="34" charset="0"/>
                <a:ea typeface="Century Gothic"/>
                <a:cs typeface="Century Gothic"/>
                <a:sym typeface="Century Gothic"/>
              </a:rPr>
              <a:t> da IA…</a:t>
            </a:r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8E351876-F1D8-958D-C632-5E74797C3691}"/>
              </a:ext>
            </a:extLst>
          </p:cNvPr>
          <p:cNvSpPr/>
          <p:nvPr/>
        </p:nvSpPr>
        <p:spPr>
          <a:xfrm>
            <a:off x="311700" y="958932"/>
            <a:ext cx="1969476" cy="836336"/>
          </a:xfrm>
          <a:prstGeom prst="roundRect">
            <a:avLst/>
          </a:prstGeom>
          <a:solidFill>
            <a:schemeClr val="tx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chemeClr val="tx1"/>
                </a:solidFill>
              </a:rPr>
              <a:t>IA Geral </a:t>
            </a:r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E84D24E1-A223-4575-27E7-4688A1C1D99C}"/>
              </a:ext>
            </a:extLst>
          </p:cNvPr>
          <p:cNvSpPr/>
          <p:nvPr/>
        </p:nvSpPr>
        <p:spPr>
          <a:xfrm>
            <a:off x="311700" y="2318480"/>
            <a:ext cx="1969476" cy="836336"/>
          </a:xfrm>
          <a:prstGeom prst="round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chemeClr val="tx1"/>
                </a:solidFill>
              </a:rPr>
              <a:t>IA Restrita</a:t>
            </a:r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AAB81CF1-5F8C-73F1-AE03-688892116240}"/>
              </a:ext>
            </a:extLst>
          </p:cNvPr>
          <p:cNvSpPr/>
          <p:nvPr/>
        </p:nvSpPr>
        <p:spPr>
          <a:xfrm>
            <a:off x="311700" y="3680031"/>
            <a:ext cx="1969476" cy="836336"/>
          </a:xfrm>
          <a:prstGeom prst="round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b="1" dirty="0">
              <a:solidFill>
                <a:schemeClr val="tx1"/>
              </a:solidFill>
            </a:endParaRPr>
          </a:p>
          <a:p>
            <a:pPr algn="ctr"/>
            <a:r>
              <a:rPr lang="pt-BR" b="1" i="1" dirty="0" err="1">
                <a:solidFill>
                  <a:schemeClr val="tx1"/>
                </a:solidFill>
              </a:rPr>
              <a:t>Machine</a:t>
            </a:r>
            <a:r>
              <a:rPr lang="pt-BR" b="1" i="1" dirty="0">
                <a:solidFill>
                  <a:schemeClr val="tx1"/>
                </a:solidFill>
              </a:rPr>
              <a:t> Learning</a:t>
            </a:r>
          </a:p>
          <a:p>
            <a:pPr algn="ctr"/>
            <a:endParaRPr lang="pt-BR" dirty="0"/>
          </a:p>
        </p:txBody>
      </p:sp>
      <p:sp>
        <p:nvSpPr>
          <p:cNvPr id="18" name="Cruz 17">
            <a:extLst>
              <a:ext uri="{FF2B5EF4-FFF2-40B4-BE49-F238E27FC236}">
                <a16:creationId xmlns:a16="http://schemas.microsoft.com/office/drawing/2014/main" id="{4F61C971-08E7-A10A-76A7-D8072741CA34}"/>
              </a:ext>
            </a:extLst>
          </p:cNvPr>
          <p:cNvSpPr/>
          <p:nvPr/>
        </p:nvSpPr>
        <p:spPr>
          <a:xfrm>
            <a:off x="1103007" y="1865916"/>
            <a:ext cx="386862" cy="386862"/>
          </a:xfrm>
          <a:prstGeom prst="plus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9" name="Cruz 18">
            <a:extLst>
              <a:ext uri="{FF2B5EF4-FFF2-40B4-BE49-F238E27FC236}">
                <a16:creationId xmlns:a16="http://schemas.microsoft.com/office/drawing/2014/main" id="{CBD7BEA7-7B8C-E693-207B-4104872368E4}"/>
              </a:ext>
            </a:extLst>
          </p:cNvPr>
          <p:cNvSpPr/>
          <p:nvPr/>
        </p:nvSpPr>
        <p:spPr>
          <a:xfrm>
            <a:off x="1103007" y="3227509"/>
            <a:ext cx="386862" cy="386862"/>
          </a:xfrm>
          <a:prstGeom prst="plus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146" name="Picture 2" descr="Inteligência Artificial e Deep Learning - Laboratório iMobilis">
            <a:extLst>
              <a:ext uri="{FF2B5EF4-FFF2-40B4-BE49-F238E27FC236}">
                <a16:creationId xmlns:a16="http://schemas.microsoft.com/office/drawing/2014/main" id="{548822FA-3F48-97F9-2BBE-FAD84BF010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1205" y="1189456"/>
            <a:ext cx="5877273" cy="3247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15175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E6E29B-C12A-D47A-B43A-D2A5DA0DB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CB7B3EB3-F160-C28D-B213-E4C1C7A4124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7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58;p2">
            <a:extLst>
              <a:ext uri="{FF2B5EF4-FFF2-40B4-BE49-F238E27FC236}">
                <a16:creationId xmlns:a16="http://schemas.microsoft.com/office/drawing/2014/main" id="{B142177D-CE0C-398A-54D7-E7EF005D4BBA}"/>
              </a:ext>
            </a:extLst>
          </p:cNvPr>
          <p:cNvSpPr txBox="1"/>
          <p:nvPr/>
        </p:nvSpPr>
        <p:spPr>
          <a:xfrm>
            <a:off x="71667" y="-8718"/>
            <a:ext cx="8854284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dirty="0">
                <a:solidFill>
                  <a:srgbClr val="FF0000"/>
                </a:solidFill>
                <a:latin typeface="Century Gothic" pitchFamily="34" charset="0"/>
                <a:ea typeface="Century Gothic"/>
                <a:cs typeface="Century Gothic"/>
                <a:sym typeface="Century Gothic"/>
              </a:rPr>
              <a:t> O </a:t>
            </a:r>
            <a:r>
              <a:rPr lang="en-US" sz="3200" b="1" dirty="0" err="1">
                <a:solidFill>
                  <a:srgbClr val="FF0000"/>
                </a:solidFill>
                <a:latin typeface="Century Gothic" pitchFamily="34" charset="0"/>
                <a:ea typeface="Century Gothic"/>
                <a:cs typeface="Century Gothic"/>
                <a:sym typeface="Century Gothic"/>
              </a:rPr>
              <a:t>mundo</a:t>
            </a:r>
            <a:r>
              <a:rPr lang="en-US" sz="3200" b="1" dirty="0">
                <a:solidFill>
                  <a:srgbClr val="FF0000"/>
                </a:solidFill>
                <a:latin typeface="Century Gothic" pitchFamily="34" charset="0"/>
                <a:ea typeface="Century Gothic"/>
                <a:cs typeface="Century Gothic"/>
                <a:sym typeface="Century Gothic"/>
              </a:rPr>
              <a:t> da IA…</a:t>
            </a:r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8E351876-F1D8-958D-C632-5E74797C3691}"/>
              </a:ext>
            </a:extLst>
          </p:cNvPr>
          <p:cNvSpPr/>
          <p:nvPr/>
        </p:nvSpPr>
        <p:spPr>
          <a:xfrm>
            <a:off x="311700" y="958932"/>
            <a:ext cx="1969476" cy="836336"/>
          </a:xfrm>
          <a:prstGeom prst="roundRect">
            <a:avLst/>
          </a:prstGeom>
          <a:solidFill>
            <a:schemeClr val="tx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chemeClr val="tx1"/>
                </a:solidFill>
              </a:rPr>
              <a:t>IA Geral </a:t>
            </a:r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E84D24E1-A223-4575-27E7-4688A1C1D99C}"/>
              </a:ext>
            </a:extLst>
          </p:cNvPr>
          <p:cNvSpPr/>
          <p:nvPr/>
        </p:nvSpPr>
        <p:spPr>
          <a:xfrm>
            <a:off x="311700" y="2318480"/>
            <a:ext cx="1969476" cy="836336"/>
          </a:xfrm>
          <a:prstGeom prst="round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chemeClr val="tx1"/>
                </a:solidFill>
              </a:rPr>
              <a:t>IA Restrita</a:t>
            </a:r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AAB81CF1-5F8C-73F1-AE03-688892116240}"/>
              </a:ext>
            </a:extLst>
          </p:cNvPr>
          <p:cNvSpPr/>
          <p:nvPr/>
        </p:nvSpPr>
        <p:spPr>
          <a:xfrm>
            <a:off x="311700" y="3680031"/>
            <a:ext cx="1969476" cy="836336"/>
          </a:xfrm>
          <a:prstGeom prst="round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b="1" dirty="0">
              <a:solidFill>
                <a:schemeClr val="tx1"/>
              </a:solidFill>
            </a:endParaRPr>
          </a:p>
          <a:p>
            <a:pPr algn="ctr"/>
            <a:r>
              <a:rPr lang="pt-BR" b="1" i="1" dirty="0" err="1">
                <a:solidFill>
                  <a:schemeClr val="tx1"/>
                </a:solidFill>
              </a:rPr>
              <a:t>Machine</a:t>
            </a:r>
            <a:r>
              <a:rPr lang="pt-BR" b="1" i="1" dirty="0">
                <a:solidFill>
                  <a:schemeClr val="tx1"/>
                </a:solidFill>
              </a:rPr>
              <a:t> Learning</a:t>
            </a:r>
          </a:p>
          <a:p>
            <a:pPr algn="ctr"/>
            <a:endParaRPr lang="pt-BR" dirty="0"/>
          </a:p>
        </p:txBody>
      </p:sp>
      <p:sp>
        <p:nvSpPr>
          <p:cNvPr id="18" name="Cruz 17">
            <a:extLst>
              <a:ext uri="{FF2B5EF4-FFF2-40B4-BE49-F238E27FC236}">
                <a16:creationId xmlns:a16="http://schemas.microsoft.com/office/drawing/2014/main" id="{4F61C971-08E7-A10A-76A7-D8072741CA34}"/>
              </a:ext>
            </a:extLst>
          </p:cNvPr>
          <p:cNvSpPr/>
          <p:nvPr/>
        </p:nvSpPr>
        <p:spPr>
          <a:xfrm>
            <a:off x="1103007" y="1865916"/>
            <a:ext cx="386862" cy="386862"/>
          </a:xfrm>
          <a:prstGeom prst="plus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9" name="Cruz 18">
            <a:extLst>
              <a:ext uri="{FF2B5EF4-FFF2-40B4-BE49-F238E27FC236}">
                <a16:creationId xmlns:a16="http://schemas.microsoft.com/office/drawing/2014/main" id="{CBD7BEA7-7B8C-E693-207B-4104872368E4}"/>
              </a:ext>
            </a:extLst>
          </p:cNvPr>
          <p:cNvSpPr/>
          <p:nvPr/>
        </p:nvSpPr>
        <p:spPr>
          <a:xfrm>
            <a:off x="1103007" y="3227509"/>
            <a:ext cx="386862" cy="386862"/>
          </a:xfrm>
          <a:prstGeom prst="plus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146" name="Picture 2" descr="Inteligência Artificial e Deep Learning - Laboratório iMobilis">
            <a:extLst>
              <a:ext uri="{FF2B5EF4-FFF2-40B4-BE49-F238E27FC236}">
                <a16:creationId xmlns:a16="http://schemas.microsoft.com/office/drawing/2014/main" id="{548822FA-3F48-97F9-2BBE-FAD84BF010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1205" y="1189456"/>
            <a:ext cx="5877273" cy="3247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18829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E1AFC102-5F64-B337-B2C5-5D9D143EE7AA}"/>
              </a:ext>
            </a:extLst>
          </p:cNvPr>
          <p:cNvSpPr/>
          <p:nvPr/>
        </p:nvSpPr>
        <p:spPr>
          <a:xfrm>
            <a:off x="0" y="0"/>
            <a:ext cx="9144000" cy="514345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AE6E29B-C12A-D47A-B43A-D2A5DA0DB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CB7B3EB3-F160-C28D-B213-E4C1C7A4124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8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58;p2">
            <a:extLst>
              <a:ext uri="{FF2B5EF4-FFF2-40B4-BE49-F238E27FC236}">
                <a16:creationId xmlns:a16="http://schemas.microsoft.com/office/drawing/2014/main" id="{B142177D-CE0C-398A-54D7-E7EF005D4BBA}"/>
              </a:ext>
            </a:extLst>
          </p:cNvPr>
          <p:cNvSpPr txBox="1"/>
          <p:nvPr/>
        </p:nvSpPr>
        <p:spPr>
          <a:xfrm>
            <a:off x="71667" y="-8718"/>
            <a:ext cx="8854284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dirty="0">
                <a:solidFill>
                  <a:srgbClr val="48F048"/>
                </a:solidFill>
                <a:latin typeface="Century Gothic" pitchFamily="34" charset="0"/>
                <a:ea typeface="Century Gothic"/>
                <a:cs typeface="Century Gothic"/>
                <a:sym typeface="Century Gothic"/>
              </a:rPr>
              <a:t> O </a:t>
            </a:r>
            <a:r>
              <a:rPr lang="en-US" sz="3200" b="1" dirty="0" err="1">
                <a:solidFill>
                  <a:srgbClr val="48F048"/>
                </a:solidFill>
                <a:latin typeface="Century Gothic" pitchFamily="34" charset="0"/>
                <a:ea typeface="Century Gothic"/>
                <a:cs typeface="Century Gothic"/>
                <a:sym typeface="Century Gothic"/>
              </a:rPr>
              <a:t>mundo</a:t>
            </a:r>
            <a:r>
              <a:rPr lang="en-US" sz="3200" b="1" dirty="0">
                <a:solidFill>
                  <a:srgbClr val="48F048"/>
                </a:solidFill>
                <a:latin typeface="Century Gothic" pitchFamily="34" charset="0"/>
                <a:ea typeface="Century Gothic"/>
                <a:cs typeface="Century Gothic"/>
                <a:sym typeface="Century Gothic"/>
              </a:rPr>
              <a:t> da IA…</a:t>
            </a:r>
            <a:endParaRPr lang="en-US" sz="3200" b="1" dirty="0">
              <a:solidFill>
                <a:srgbClr val="FF0000"/>
              </a:solidFill>
              <a:latin typeface="Century Gothic" pitchFamily="34" charset="0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075F95B5-627C-3B6E-B1B3-30B734B294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5671" y="103026"/>
            <a:ext cx="1057275" cy="409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8E351876-F1D8-958D-C632-5E74797C3691}"/>
              </a:ext>
            </a:extLst>
          </p:cNvPr>
          <p:cNvSpPr/>
          <p:nvPr/>
        </p:nvSpPr>
        <p:spPr>
          <a:xfrm>
            <a:off x="527539" y="1085913"/>
            <a:ext cx="1969476" cy="836336"/>
          </a:xfrm>
          <a:prstGeom prst="roundRect">
            <a:avLst/>
          </a:prstGeom>
          <a:solidFill>
            <a:schemeClr val="tx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chemeClr val="tx1"/>
                </a:solidFill>
              </a:rPr>
              <a:t>IA Geral </a:t>
            </a:r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E84D24E1-A223-4575-27E7-4688A1C1D99C}"/>
              </a:ext>
            </a:extLst>
          </p:cNvPr>
          <p:cNvSpPr/>
          <p:nvPr/>
        </p:nvSpPr>
        <p:spPr>
          <a:xfrm>
            <a:off x="527539" y="2445461"/>
            <a:ext cx="1969476" cy="836336"/>
          </a:xfrm>
          <a:prstGeom prst="round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chemeClr val="tx1"/>
                </a:solidFill>
              </a:rPr>
              <a:t>IA Restrita</a:t>
            </a:r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AAB81CF1-5F8C-73F1-AE03-688892116240}"/>
              </a:ext>
            </a:extLst>
          </p:cNvPr>
          <p:cNvSpPr/>
          <p:nvPr/>
        </p:nvSpPr>
        <p:spPr>
          <a:xfrm>
            <a:off x="527539" y="3807012"/>
            <a:ext cx="1969476" cy="836336"/>
          </a:xfrm>
          <a:prstGeom prst="round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b="1" dirty="0">
              <a:solidFill>
                <a:schemeClr val="tx1"/>
              </a:solidFill>
            </a:endParaRPr>
          </a:p>
          <a:p>
            <a:pPr algn="ctr"/>
            <a:r>
              <a:rPr lang="pt-BR" b="1" i="1" dirty="0" err="1">
                <a:solidFill>
                  <a:schemeClr val="tx1"/>
                </a:solidFill>
              </a:rPr>
              <a:t>Machine</a:t>
            </a:r>
            <a:r>
              <a:rPr lang="pt-BR" b="1" i="1" dirty="0">
                <a:solidFill>
                  <a:schemeClr val="tx1"/>
                </a:solidFill>
              </a:rPr>
              <a:t> Learning</a:t>
            </a:r>
          </a:p>
          <a:p>
            <a:pPr algn="ctr"/>
            <a:endParaRPr lang="pt-BR" dirty="0"/>
          </a:p>
        </p:txBody>
      </p:sp>
      <p:sp>
        <p:nvSpPr>
          <p:cNvPr id="18" name="Cruz 17">
            <a:extLst>
              <a:ext uri="{FF2B5EF4-FFF2-40B4-BE49-F238E27FC236}">
                <a16:creationId xmlns:a16="http://schemas.microsoft.com/office/drawing/2014/main" id="{4F61C971-08E7-A10A-76A7-D8072741CA34}"/>
              </a:ext>
            </a:extLst>
          </p:cNvPr>
          <p:cNvSpPr/>
          <p:nvPr/>
        </p:nvSpPr>
        <p:spPr>
          <a:xfrm>
            <a:off x="1318846" y="1992897"/>
            <a:ext cx="386862" cy="386862"/>
          </a:xfrm>
          <a:prstGeom prst="plus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9" name="Cruz 18">
            <a:extLst>
              <a:ext uri="{FF2B5EF4-FFF2-40B4-BE49-F238E27FC236}">
                <a16:creationId xmlns:a16="http://schemas.microsoft.com/office/drawing/2014/main" id="{CBD7BEA7-7B8C-E693-207B-4104872368E4}"/>
              </a:ext>
            </a:extLst>
          </p:cNvPr>
          <p:cNvSpPr/>
          <p:nvPr/>
        </p:nvSpPr>
        <p:spPr>
          <a:xfrm>
            <a:off x="1318846" y="3354490"/>
            <a:ext cx="386862" cy="386862"/>
          </a:xfrm>
          <a:prstGeom prst="plus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0" name="Picture 2" descr="Resultado de imagem para artificial intelligence movie png">
            <a:extLst>
              <a:ext uri="{FF2B5EF4-FFF2-40B4-BE49-F238E27FC236}">
                <a16:creationId xmlns:a16="http://schemas.microsoft.com/office/drawing/2014/main" id="{ED51EFB6-7D53-92F9-12B3-67180B4217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918250" y="17690"/>
            <a:ext cx="2862218" cy="2862219"/>
          </a:xfrm>
          <a:prstGeom prst="rect">
            <a:avLst/>
          </a:prstGeom>
          <a:noFill/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C10979B6-3076-4612-C70E-A55955173C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52887" y="563009"/>
            <a:ext cx="3214510" cy="4580491"/>
          </a:xfrm>
          <a:prstGeom prst="rect">
            <a:avLst/>
          </a:prstGeom>
        </p:spPr>
      </p:pic>
      <p:pic>
        <p:nvPicPr>
          <p:cNvPr id="11270" name="Picture 6" descr="Skynet | Bedrock Anarchy Servers PE Wiki | Fandom">
            <a:extLst>
              <a:ext uri="{FF2B5EF4-FFF2-40B4-BE49-F238E27FC236}">
                <a16:creationId xmlns:a16="http://schemas.microsoft.com/office/drawing/2014/main" id="{1AE3DF02-1F26-DBAA-A085-845814AE68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5000" y="3117248"/>
            <a:ext cx="1965900" cy="900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6" name="Picture 2" descr="PNG Terminator coleção de imagens para download gratuito - Crazy Png-Png  imagens download grátis-Crazy Png--Png imagens download grátis">
            <a:extLst>
              <a:ext uri="{FF2B5EF4-FFF2-40B4-BE49-F238E27FC236}">
                <a16:creationId xmlns:a16="http://schemas.microsoft.com/office/drawing/2014/main" id="{8C1D4030-B9FB-6791-1B47-8E0BE4BEF7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3946" y="2884268"/>
            <a:ext cx="3055714" cy="2191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68814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pt-BR" sz="3200" b="1" i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pt-BR" sz="2000" b="1" dirty="0">
                <a:latin typeface="Arial Narrow" pitchFamily="34" charset="0"/>
              </a:rPr>
              <a:t>Extração de </a:t>
            </a:r>
            <a:r>
              <a:rPr lang="pt-BR" sz="2000" b="1" i="1" dirty="0">
                <a:latin typeface="Arial Narrow" pitchFamily="34" charset="0"/>
              </a:rPr>
              <a:t>features</a:t>
            </a:r>
            <a:r>
              <a:rPr lang="pt-BR" sz="2000" b="1" dirty="0">
                <a:latin typeface="Arial Narrow" pitchFamily="34" charset="0"/>
              </a:rPr>
              <a:t> 2D:</a:t>
            </a:r>
          </a:p>
          <a:p>
            <a:pPr>
              <a:buFont typeface="Wingdings" pitchFamily="2" charset="2"/>
              <a:buChar char="Ø"/>
            </a:pPr>
            <a:r>
              <a:rPr lang="pt-BR" sz="2000" b="1" dirty="0">
                <a:latin typeface="Arial Narrow" pitchFamily="34" charset="0"/>
              </a:rPr>
              <a:t>CNN: </a:t>
            </a:r>
            <a:r>
              <a:rPr lang="pt-BR" sz="2000" dirty="0">
                <a:latin typeface="Arial Narrow" pitchFamily="34" charset="0"/>
              </a:rPr>
              <a:t>Aprendem automaticamente a extrair </a:t>
            </a:r>
            <a:r>
              <a:rPr lang="pt-BR" sz="2000" i="1" dirty="0">
                <a:latin typeface="Arial Narrow" pitchFamily="34" charset="0"/>
              </a:rPr>
              <a:t>features</a:t>
            </a:r>
            <a:r>
              <a:rPr lang="pt-BR" sz="2000" dirty="0">
                <a:latin typeface="Arial Narrow" pitchFamily="34" charset="0"/>
              </a:rPr>
              <a:t> em imagens 2D</a:t>
            </a:r>
            <a:endParaRPr lang="pt-BR" sz="2000" b="1" dirty="0">
              <a:latin typeface="Arial Narrow" pitchFamily="34" charset="0"/>
            </a:endParaRPr>
          </a:p>
          <a:p>
            <a:pPr>
              <a:buNone/>
            </a:pPr>
            <a:endParaRPr lang="pt-BR" sz="2000" b="1" dirty="0">
              <a:latin typeface="Arial Narrow" pitchFamily="34" charset="0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z="1800" b="1" smtClean="0">
                <a:solidFill>
                  <a:schemeClr val="bg1"/>
                </a:solidFill>
              </a:rPr>
              <a:pPr/>
              <a:t>9</a:t>
            </a:fld>
            <a:endParaRPr lang="pt-BR" sz="1800" b="1" dirty="0">
              <a:solidFill>
                <a:schemeClr val="bg1"/>
              </a:solidFill>
            </a:endParaRPr>
          </a:p>
        </p:txBody>
      </p:sp>
      <p:sp>
        <p:nvSpPr>
          <p:cNvPr id="16" name="Retângulo 15"/>
          <p:cNvSpPr/>
          <p:nvPr/>
        </p:nvSpPr>
        <p:spPr>
          <a:xfrm>
            <a:off x="1928794" y="4301953"/>
            <a:ext cx="5143536" cy="48220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latin typeface="Arial Narrow" pitchFamily="34" charset="0"/>
              </a:rPr>
              <a:t>Figura</a:t>
            </a:r>
            <a:r>
              <a:rPr lang="en-US" b="1" dirty="0">
                <a:latin typeface="Arial Narrow" pitchFamily="34" charset="0"/>
              </a:rPr>
              <a:t> 2</a:t>
            </a:r>
            <a:r>
              <a:rPr lang="pt-BR" b="1" dirty="0">
                <a:latin typeface="Arial Narrow" pitchFamily="34" charset="0"/>
              </a:rPr>
              <a:t>: </a:t>
            </a:r>
            <a:r>
              <a:rPr lang="pt-BR" dirty="0">
                <a:latin typeface="Arial Narrow" pitchFamily="34" charset="0"/>
              </a:rPr>
              <a:t>DCNN – [</a:t>
            </a:r>
            <a:r>
              <a:rPr lang="pt-BR" dirty="0" err="1">
                <a:latin typeface="Arial Narrow" pitchFamily="34" charset="0"/>
              </a:rPr>
              <a:t>TensorFlow</a:t>
            </a:r>
            <a:r>
              <a:rPr lang="pt-BR" dirty="0">
                <a:latin typeface="Arial Narrow" pitchFamily="34" charset="0"/>
              </a:rPr>
              <a:t>]</a:t>
            </a:r>
            <a:endParaRPr lang="pt-BR" i="1" dirty="0">
              <a:latin typeface="Arial Narrow" pitchFamily="34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967345"/>
            <a:ext cx="9039328" cy="2279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0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64088" y="572114"/>
            <a:ext cx="1438692" cy="956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6" name="Picture 2" descr="Resultado de imagem para cortex visual">
            <a:extLst>
              <a:ext uri="{FF2B5EF4-FFF2-40B4-BE49-F238E27FC236}">
                <a16:creationId xmlns:a16="http://schemas.microsoft.com/office/drawing/2014/main" id="{BF8955A4-5CCF-4628-9EE3-0EAC4A1B4B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0431" y="0"/>
            <a:ext cx="2370460" cy="1470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Deep</a:t>
            </a:r>
            <a:r>
              <a:rPr lang="pt-BR" sz="3600" b="1" i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pt-BR" sz="3600" b="1" i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Learning</a:t>
            </a:r>
            <a:r>
              <a:rPr lang="pt-BR" sz="3600" b="1" i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- </a:t>
            </a:r>
            <a:r>
              <a:rPr lang="pt-BR" sz="3600" b="1" i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TensorFlow</a:t>
            </a:r>
            <a:r>
              <a:rPr lang="pt-BR" sz="3600" b="1" i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sz="3600" b="1" i="1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438749578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01E48B58A68BE64E9120D347E3E06B3A" ma:contentTypeVersion="17" ma:contentTypeDescription="Crie um novo documento." ma:contentTypeScope="" ma:versionID="24b1a864f8a0a55a83119d37ebcecb88">
  <xsd:schema xmlns:xsd="http://www.w3.org/2001/XMLSchema" xmlns:xs="http://www.w3.org/2001/XMLSchema" xmlns:p="http://schemas.microsoft.com/office/2006/metadata/properties" xmlns:ns2="851b35d3-0456-4d6a-bc2f-da927e91d158" xmlns:ns3="19483571-f922-4e8e-9c1c-26f0a2252132" targetNamespace="http://schemas.microsoft.com/office/2006/metadata/properties" ma:root="true" ma:fieldsID="1e5738b860885d393c380861e56a036b" ns2:_="" ns3:_="">
    <xsd:import namespace="851b35d3-0456-4d6a-bc2f-da927e91d158"/>
    <xsd:import namespace="19483571-f922-4e8e-9c1c-26f0a225213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Location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51b35d3-0456-4d6a-bc2f-da927e91d15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20" nillable="true" ma:taxonomy="true" ma:internalName="lcf76f155ced4ddcb4097134ff3c332f" ma:taxonomyFieldName="MediaServiceImageTags" ma:displayName="Marcações de imagem" ma:readOnly="false" ma:fieldId="{5cf76f15-5ced-4ddc-b409-7134ff3c332f}" ma:taxonomyMulti="true" ma:sspId="44a7fbd4-9dae-4371-bb8c-f658cfc5cb1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23" nillable="true" ma:displayName="Location" ma:internalName="MediaServiceLocation" ma:readOnly="true">
      <xsd:simpleType>
        <xsd:restriction base="dms:Text"/>
      </xsd:simpleType>
    </xsd:element>
    <xsd:element name="MediaServiceObjectDetectorVersions" ma:index="2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9483571-f922-4e8e-9c1c-26f0a2252132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  <xsd:element name="TaxCatchAll" ma:index="21" nillable="true" ma:displayName="Taxonomy Catch All Column" ma:hidden="true" ma:list="{a4ca5b0e-bf34-4fb2-bc21-1657b419a556}" ma:internalName="TaxCatchAll" ma:showField="CatchAllData" ma:web="19483571-f922-4e8e-9c1c-26f0a225213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51b35d3-0456-4d6a-bc2f-da927e91d158">
      <Terms xmlns="http://schemas.microsoft.com/office/infopath/2007/PartnerControls"/>
    </lcf76f155ced4ddcb4097134ff3c332f>
    <TaxCatchAll xmlns="19483571-f922-4e8e-9c1c-26f0a2252132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286DE16-C63B-49A5-9630-42A89512EE4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51b35d3-0456-4d6a-bc2f-da927e91d158"/>
    <ds:schemaRef ds:uri="19483571-f922-4e8e-9c1c-26f0a225213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6CC8706-89F8-45E1-9B0B-7E2C5E92F9CA}">
  <ds:schemaRefs>
    <ds:schemaRef ds:uri="http://schemas.microsoft.com/office/2006/metadata/properties"/>
    <ds:schemaRef ds:uri="http://schemas.microsoft.com/office/infopath/2007/PartnerControls"/>
    <ds:schemaRef ds:uri="851b35d3-0456-4d6a-bc2f-da927e91d158"/>
    <ds:schemaRef ds:uri="19483571-f922-4e8e-9c1c-26f0a2252132"/>
  </ds:schemaRefs>
</ds:datastoreItem>
</file>

<file path=customXml/itemProps3.xml><?xml version="1.0" encoding="utf-8"?>
<ds:datastoreItem xmlns:ds="http://schemas.openxmlformats.org/officeDocument/2006/customXml" ds:itemID="{B1551FA5-C48C-4589-A240-ED58D855344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507</TotalTime>
  <Words>358</Words>
  <Application>Microsoft Office PowerPoint</Application>
  <PresentationFormat>Apresentação na tela (16:9)</PresentationFormat>
  <Paragraphs>124</Paragraphs>
  <Slides>22</Slides>
  <Notes>9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22</vt:i4>
      </vt:variant>
    </vt:vector>
  </HeadingPairs>
  <TitlesOfParts>
    <vt:vector size="23" baseType="lpstr">
      <vt:lpstr>Simple Light</vt:lpstr>
      <vt:lpstr>Apresentação do PowerPoint</vt:lpstr>
      <vt:lpstr> </vt:lpstr>
      <vt:lpstr> </vt:lpstr>
      <vt:lpstr> </vt:lpstr>
      <vt:lpstr> </vt:lpstr>
      <vt:lpstr> </vt:lpstr>
      <vt:lpstr> </vt:lpstr>
      <vt:lpstr> </vt:lpstr>
      <vt:lpstr> </vt:lpstr>
      <vt:lpstr> Reconhecer o tipo da carne Grandes valores  </vt:lpstr>
      <vt:lpstr> Algo parecido já é feito...</vt:lpstr>
      <vt:lpstr> Análise de grandes volumes de dados...</vt:lpstr>
      <vt:lpstr> Como vender produtos relacionados...</vt:lpstr>
      <vt:lpstr> Dar suporte para um médico...</vt:lpstr>
      <vt:lpstr> </vt:lpstr>
      <vt:lpstr> </vt:lpstr>
      <vt:lpstr> </vt:lpstr>
      <vt:lpstr> </vt:lpstr>
      <vt:lpstr> </vt:lpstr>
      <vt:lpstr> Máquinas que pensam como seres humanos</vt:lpstr>
      <vt:lpstr> 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Larissa Mestieri</dc:creator>
  <cp:lastModifiedBy>DIEGO RENAN BRUNO</cp:lastModifiedBy>
  <cp:revision>27</cp:revision>
  <dcterms:modified xsi:type="dcterms:W3CDTF">2024-04-18T22:27:53Z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0x01010001E48B58A68BE64E9120D347E3E06B3A</vt:lpwstr>
  </property>
</Properties>
</file>